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100"/>
  </p:notesMasterIdLst>
  <p:handoutMasterIdLst>
    <p:handoutMasterId r:id="rId101"/>
  </p:handoutMasterIdLst>
  <p:sldIdLst>
    <p:sldId id="672" r:id="rId2"/>
    <p:sldId id="1300" r:id="rId3"/>
    <p:sldId id="1337" r:id="rId4"/>
    <p:sldId id="1338" r:id="rId5"/>
    <p:sldId id="1315" r:id="rId6"/>
    <p:sldId id="1316" r:id="rId7"/>
    <p:sldId id="1306" r:id="rId8"/>
    <p:sldId id="1252" r:id="rId9"/>
    <p:sldId id="1260" r:id="rId10"/>
    <p:sldId id="1261" r:id="rId11"/>
    <p:sldId id="1262" r:id="rId12"/>
    <p:sldId id="1303" r:id="rId13"/>
    <p:sldId id="1325" r:id="rId14"/>
    <p:sldId id="1330" r:id="rId15"/>
    <p:sldId id="1311" r:id="rId16"/>
    <p:sldId id="1335" r:id="rId17"/>
    <p:sldId id="1334" r:id="rId18"/>
    <p:sldId id="1331" r:id="rId19"/>
    <p:sldId id="1329" r:id="rId20"/>
    <p:sldId id="1332" r:id="rId21"/>
    <p:sldId id="1342" r:id="rId22"/>
    <p:sldId id="1268" r:id="rId23"/>
    <p:sldId id="1313" r:id="rId24"/>
    <p:sldId id="1299" r:id="rId25"/>
    <p:sldId id="1269" r:id="rId26"/>
    <p:sldId id="1304" r:id="rId27"/>
    <p:sldId id="1343" r:id="rId28"/>
    <p:sldId id="1344" r:id="rId29"/>
    <p:sldId id="1345" r:id="rId30"/>
    <p:sldId id="1346" r:id="rId31"/>
    <p:sldId id="1347" r:id="rId32"/>
    <p:sldId id="1348" r:id="rId33"/>
    <p:sldId id="1349" r:id="rId34"/>
    <p:sldId id="1350" r:id="rId35"/>
    <p:sldId id="1351" r:id="rId36"/>
    <p:sldId id="1352" r:id="rId37"/>
    <p:sldId id="1353" r:id="rId38"/>
    <p:sldId id="1354" r:id="rId39"/>
    <p:sldId id="1355" r:id="rId40"/>
    <p:sldId id="1356" r:id="rId41"/>
    <p:sldId id="1357" r:id="rId42"/>
    <p:sldId id="1358" r:id="rId43"/>
    <p:sldId id="1359" r:id="rId44"/>
    <p:sldId id="1360" r:id="rId45"/>
    <p:sldId id="1362" r:id="rId46"/>
    <p:sldId id="1363" r:id="rId47"/>
    <p:sldId id="1364" r:id="rId48"/>
    <p:sldId id="1365" r:id="rId49"/>
    <p:sldId id="1366" r:id="rId50"/>
    <p:sldId id="1367" r:id="rId51"/>
    <p:sldId id="1368" r:id="rId52"/>
    <p:sldId id="1369" r:id="rId53"/>
    <p:sldId id="1370" r:id="rId54"/>
    <p:sldId id="1371" r:id="rId55"/>
    <p:sldId id="1372" r:id="rId56"/>
    <p:sldId id="1373" r:id="rId57"/>
    <p:sldId id="1374" r:id="rId58"/>
    <p:sldId id="1375" r:id="rId59"/>
    <p:sldId id="1376" r:id="rId60"/>
    <p:sldId id="1377" r:id="rId61"/>
    <p:sldId id="1378" r:id="rId62"/>
    <p:sldId id="1379" r:id="rId63"/>
    <p:sldId id="1380" r:id="rId64"/>
    <p:sldId id="1381" r:id="rId65"/>
    <p:sldId id="1382" r:id="rId66"/>
    <p:sldId id="1383" r:id="rId67"/>
    <p:sldId id="1384" r:id="rId68"/>
    <p:sldId id="1385" r:id="rId69"/>
    <p:sldId id="1386" r:id="rId70"/>
    <p:sldId id="1387" r:id="rId71"/>
    <p:sldId id="1388" r:id="rId72"/>
    <p:sldId id="1389" r:id="rId73"/>
    <p:sldId id="1390" r:id="rId74"/>
    <p:sldId id="1391" r:id="rId75"/>
    <p:sldId id="1392" r:id="rId76"/>
    <p:sldId id="1393" r:id="rId77"/>
    <p:sldId id="1394" r:id="rId78"/>
    <p:sldId id="1395" r:id="rId79"/>
    <p:sldId id="1396" r:id="rId80"/>
    <p:sldId id="1397" r:id="rId81"/>
    <p:sldId id="1398" r:id="rId82"/>
    <p:sldId id="1399" r:id="rId83"/>
    <p:sldId id="1400" r:id="rId84"/>
    <p:sldId id="1401" r:id="rId85"/>
    <p:sldId id="1402" r:id="rId86"/>
    <p:sldId id="1403" r:id="rId87"/>
    <p:sldId id="1404" r:id="rId88"/>
    <p:sldId id="1405" r:id="rId89"/>
    <p:sldId id="1406" r:id="rId90"/>
    <p:sldId id="1407" r:id="rId91"/>
    <p:sldId id="1408" r:id="rId92"/>
    <p:sldId id="1409" r:id="rId93"/>
    <p:sldId id="1410" r:id="rId94"/>
    <p:sldId id="1411" r:id="rId95"/>
    <p:sldId id="1412" r:id="rId96"/>
    <p:sldId id="1413" r:id="rId97"/>
    <p:sldId id="1283" r:id="rId98"/>
    <p:sldId id="1317" r:id="rId99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A8B00"/>
    <a:srgbClr val="00CC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0" autoAdjust="0"/>
    <p:restoredTop sz="85920" autoAdjust="0"/>
  </p:normalViewPr>
  <p:slideViewPr>
    <p:cSldViewPr snapToGrid="0">
      <p:cViewPr varScale="1">
        <p:scale>
          <a:sx n="108" d="100"/>
          <a:sy n="108" d="100"/>
        </p:scale>
        <p:origin x="1640" y="184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handoutMaster" Target="handoutMasters/handoutMaster1.xml"/><Relationship Id="rId102" Type="http://schemas.openxmlformats.org/officeDocument/2006/relationships/commentAuthors" Target="commentAuthors.xml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2106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73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5691D3-A157-48F6-8FA0-A025F564B5A1}" type="slidenum">
              <a:rPr lang="en-US"/>
              <a:pPr/>
              <a:t>1</a:t>
            </a:fld>
            <a:endParaRPr 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9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check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2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check number</a:t>
            </a:r>
            <a:r>
              <a:rPr lang="en-US" baseline="0" dirty="0" smtClean="0"/>
              <a:t> of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83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11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28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512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3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088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1149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49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3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926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467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219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53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146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70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BM: you buy the software from Microsoft, Oracle: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perpuetual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license / upgrade and update and the right to call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derivative price: 20% of the license price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very good business model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very high profit margin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large software companies: that model works really really well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Oracle 12 B out of 15 B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00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conceptually more than in model 1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 success story: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redhat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network is one good example of this working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not many other examples of it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03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cost of the software does not end with purchase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If I buy a CRM, HR , supply chain, all these applications; then I need to manage the security, availability, performance and change of the software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If you look at the budget of a CIO, 75% of the budget is fully allocated for the next year: all spent doing management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Rule of thumb: people spend 4 times the cost of the software to manage it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16000/user/year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930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take over the datacenter or do it at my datacenter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@home or my @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datacent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took over in late 90s.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why?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network got in place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2nd: cheap human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fundamental problem with the model: people are not going to work for 1/10th of the cost in another location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another flaw: why do computer system fail? #1 failure source is operator failure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78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manage at my place or your place: for $150 dollars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support: continuing refresh upgrade and right to calls them up: how do I use it? there is a bug and fix it 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mgmt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: security fixes, patch </a:t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 reason this hybrid model can work: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standardization, specialization, repetition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standardize the stack: hardware, software (OS), how you manage security patches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then in time you can crush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30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463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delivered as a cloud service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every company that has gone public since 2000 is in model 6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you don't get to pick where it runs, when to patch it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in exchange for higher degree of automation, I can take the cost structure down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104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Monetization model is asymmetric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you don't pay directly, you compensate with ads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most companies started in the past 10 years are in the 6th or 7th model 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Times New Roman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for business applications, the growth is happening in model 6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482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76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987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83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695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78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36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0266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179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static.guim.co.uk</a:t>
            </a:r>
            <a:r>
              <a:rPr lang="en-US" dirty="0" smtClean="0"/>
              <a:t>/sys-images/Guardian/Pix/pictures/2013/4/10/1365602225561/Self-driving-car-008.jpg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wpmedia.business.financialpost.com</a:t>
            </a:r>
            <a:r>
              <a:rPr lang="en-US" dirty="0" smtClean="0"/>
              <a:t>/2014/09/</a:t>
            </a:r>
            <a:r>
              <a:rPr lang="en-US" dirty="0" err="1" smtClean="0"/>
              <a:t>apple-watch-features-apps.jpg?w</a:t>
            </a:r>
            <a:r>
              <a:rPr lang="en-US" dirty="0" smtClean="0"/>
              <a:t>=620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cdn.slashgear.com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-content/uploads/2013/02/google_glass_ui_leak_hero-820x420.jpg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oyster.ignimgs.com</a:t>
            </a:r>
            <a:r>
              <a:rPr lang="en-US" dirty="0" smtClean="0"/>
              <a:t>/</a:t>
            </a:r>
            <a:r>
              <a:rPr lang="en-US" dirty="0" err="1" smtClean="0"/>
              <a:t>wordpress</a:t>
            </a:r>
            <a:r>
              <a:rPr lang="en-US" dirty="0" smtClean="0"/>
              <a:t>/</a:t>
            </a:r>
            <a:r>
              <a:rPr lang="en-US" dirty="0" err="1" smtClean="0"/>
              <a:t>stg.ign.com</a:t>
            </a:r>
            <a:r>
              <a:rPr lang="en-US" dirty="0" smtClean="0"/>
              <a:t>/2014/09/0909141210a_1-720x405.jpg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08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697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2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11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7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571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2015 M. Canini</a:t>
            </a:r>
            <a:endParaRPr lang="en-GB" sz="900" dirty="0" smtClean="0"/>
          </a:p>
        </p:txBody>
      </p:sp>
      <p:pic>
        <p:nvPicPr>
          <p:cNvPr id="13" name="Picture 12" descr="UCL_mention_RVB_we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67" y="249555"/>
            <a:ext cx="1111383" cy="153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3F590D-1EE3-4679-BAB2-47D8C4772F51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AAF25D-2282-4A01-B1B7-8122C6628E7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Université catholique de Louvain</a:t>
            </a:r>
            <a:endParaRPr lang="en-GB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95505-AA8D-4EA2-BB21-59D01CA866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5300" y="295275"/>
            <a:ext cx="457200" cy="1762125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082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69963" y="304800"/>
            <a:ext cx="7793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9082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58938"/>
            <a:ext cx="7772400" cy="453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9082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/>
            </a:lvl1pPr>
          </a:lstStyle>
          <a:p>
            <a:fld id="{05072F42-4DFA-4725-86F9-7594E4AB4EB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9082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605588"/>
            <a:ext cx="288607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Université catholique de Louvain</a:t>
            </a:r>
            <a:endParaRPr lang="en-GB" dirty="0"/>
          </a:p>
        </p:txBody>
      </p:sp>
      <p:sp>
        <p:nvSpPr>
          <p:cNvPr id="11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764716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2015 M. Canini</a:t>
            </a:r>
            <a:endParaRPr lang="en-GB" sz="9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57" r:id="rId3"/>
    <p:sldLayoutId id="2147483659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ites.google.com/site/uclingi2145/" TargetMode="External"/><Relationship Id="rId3" Type="http://schemas.openxmlformats.org/officeDocument/2006/relationships/image" Target="../media/image2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clouvain.be/fall2014/ingi2145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canini/INGI2145-2015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.uclouvain.be/marco.canini/" TargetMode="Externa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34.png"/><Relationship Id="rId5" Type="http://schemas.openxmlformats.org/officeDocument/2006/relationships/image" Target="../media/image35.jpe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4" Type="http://schemas.openxmlformats.org/officeDocument/2006/relationships/image" Target="../media/image47.jpeg"/><Relationship Id="rId5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image" Target="../media/image51.jpeg"/><Relationship Id="rId6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4" Type="http://schemas.openxmlformats.org/officeDocument/2006/relationships/image" Target="../media/image53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gif"/><Relationship Id="rId3" Type="http://schemas.openxmlformats.org/officeDocument/2006/relationships/image" Target="../media/image55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4" Type="http://schemas.openxmlformats.org/officeDocument/2006/relationships/image" Target="../media/image60.jpeg"/><Relationship Id="rId5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7.tif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image" Target="../media/image17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5.png"/><Relationship Id="rId8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aws.amazon.com/solutions/case-studies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w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gif"/><Relationship Id="rId8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gif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4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gif"/></Relationships>
</file>

<file path=ppt/slides/_rels/slide8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gif"/><Relationship Id="rId3" Type="http://schemas.openxmlformats.org/officeDocument/2006/relationships/image" Target="../media/image7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gif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8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wmf"/><Relationship Id="rId3" Type="http://schemas.openxmlformats.org/officeDocument/2006/relationships/image" Target="../media/image7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gif"/><Relationship Id="rId9" Type="http://schemas.openxmlformats.org/officeDocument/2006/relationships/image" Target="../media/image90.png"/><Relationship Id="rId10" Type="http://schemas.openxmlformats.org/officeDocument/2006/relationships/image" Target="../media/image91.png"/></Relationships>
</file>

<file path=ppt/slides/_rels/slide8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2.png"/><Relationship Id="rId12" Type="http://schemas.openxmlformats.org/officeDocument/2006/relationships/image" Target="../media/image103.png"/><Relationship Id="rId13" Type="http://schemas.openxmlformats.org/officeDocument/2006/relationships/image" Target="../media/image97.w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image" Target="../media/image70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87.png"/><Relationship Id="rId7" Type="http://schemas.openxmlformats.org/officeDocument/2006/relationships/image" Target="../media/image99.png"/><Relationship Id="rId8" Type="http://schemas.openxmlformats.org/officeDocument/2006/relationships/image" Target="../media/image89.gif"/><Relationship Id="rId9" Type="http://schemas.openxmlformats.org/officeDocument/2006/relationships/image" Target="../media/image100.png"/><Relationship Id="rId10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w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INGI2145: CLOUD COMPUTING (Fall 2015)</a:t>
            </a:r>
            <a:endParaRPr lang="en-US" sz="3000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8E567325-2963-4A7A-BA2E-40008A41508F}" type="slidenum">
              <a:rPr lang="en-GB"/>
              <a:pPr/>
              <a:t>1</a:t>
            </a:fld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96947" y="5418736"/>
            <a:ext cx="6351587" cy="1150937"/>
          </a:xfrm>
        </p:spPr>
        <p:txBody>
          <a:bodyPr/>
          <a:lstStyle/>
          <a:p>
            <a:r>
              <a:rPr lang="en-US" sz="2000" dirty="0" smtClean="0"/>
              <a:t>The Cloud</a:t>
            </a:r>
            <a:br>
              <a:rPr lang="en-US" sz="2000" dirty="0" smtClean="0"/>
            </a:br>
            <a:endParaRPr lang="en-US" sz="1000" dirty="0" smtClean="0"/>
          </a:p>
          <a:p>
            <a:r>
              <a:rPr lang="en-US" sz="2000" dirty="0" smtClean="0"/>
              <a:t>17 </a:t>
            </a:r>
            <a:r>
              <a:rPr lang="en-US" sz="2000" smtClean="0"/>
              <a:t>September </a:t>
            </a:r>
            <a:r>
              <a:rPr lang="en-US" sz="2000" smtClean="0"/>
              <a:t>2015</a:t>
            </a:r>
            <a:endParaRPr lang="en-US" sz="2000" dirty="0" smtClean="0"/>
          </a:p>
        </p:txBody>
      </p:sp>
      <p:pic>
        <p:nvPicPr>
          <p:cNvPr id="7" name="Picture 6" descr="800px-Cumulus_clouds_panoram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7775" y="3219450"/>
            <a:ext cx="6734175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318935" y="6363939"/>
            <a:ext cx="4121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Lecture slides adapted from </a:t>
            </a:r>
            <a:r>
              <a:rPr lang="en-US" sz="1000" dirty="0" err="1" smtClean="0"/>
              <a:t>Upenn</a:t>
            </a:r>
            <a:r>
              <a:rPr lang="en-US" sz="1000" dirty="0" smtClean="0"/>
              <a:t> NETS212 </a:t>
            </a:r>
            <a:r>
              <a:rPr lang="en-US" sz="1000" dirty="0"/>
              <a:t>by </a:t>
            </a:r>
            <a:r>
              <a:rPr lang="en-US" sz="1000" dirty="0" smtClean="0"/>
              <a:t>A. </a:t>
            </a:r>
            <a:r>
              <a:rPr lang="en-US" sz="1000" dirty="0" err="1" smtClean="0"/>
              <a:t>Haeberlen</a:t>
            </a:r>
            <a:r>
              <a:rPr lang="en-US" sz="1000" dirty="0" smtClean="0"/>
              <a:t>, Z. Ives</a:t>
            </a:r>
            <a:br>
              <a:rPr lang="en-US" sz="1000" dirty="0" smtClean="0"/>
            </a:br>
            <a:r>
              <a:rPr lang="en-US" sz="1000" dirty="0" smtClean="0"/>
              <a:t>Reproduced </a:t>
            </a:r>
            <a:r>
              <a:rPr lang="en-US" sz="1000" dirty="0"/>
              <a:t>with </a:t>
            </a:r>
            <a:r>
              <a:rPr lang="en-US" sz="1000" dirty="0" smtClean="0"/>
              <a:t>permission</a:t>
            </a:r>
            <a:endParaRPr 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INGI2145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/>
          <a:lstStyle/>
          <a:p>
            <a:r>
              <a:rPr lang="en-US" sz="2400" dirty="0" smtClean="0"/>
              <a:t>How do we </a:t>
            </a:r>
            <a:r>
              <a:rPr lang="en-US" sz="2400" dirty="0" smtClean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 smtClean="0"/>
              <a:t>, and serve them to the entire Internet?</a:t>
            </a:r>
          </a:p>
          <a:p>
            <a:pPr lvl="1"/>
            <a:r>
              <a:rPr lang="en-US" sz="2000" dirty="0" smtClean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 smtClean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 smtClean="0"/>
              <a:t>We’ll study many of the systems and algorithms used by real Internet services</a:t>
            </a:r>
            <a:endParaRPr lang="en-US" dirty="0" smtClean="0"/>
          </a:p>
          <a:p>
            <a:r>
              <a:rPr lang="en-US" sz="2400" dirty="0" smtClean="0"/>
              <a:t>How do we </a:t>
            </a:r>
            <a:r>
              <a:rPr lang="en-US" sz="2400" dirty="0" smtClean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 smtClean="0"/>
              <a:t>– the vision of computing as a utility (like the power grid)?</a:t>
            </a:r>
          </a:p>
          <a:p>
            <a:pPr lvl="1"/>
            <a:r>
              <a:rPr lang="en-US" sz="2000" dirty="0" smtClean="0"/>
              <a:t>You’ll understand what lies underneath the cloud computing hype, and how to use the cloud</a:t>
            </a:r>
          </a:p>
          <a:p>
            <a:pPr lvl="1"/>
            <a:r>
              <a:rPr lang="en-US" sz="2000" dirty="0" smtClean="0"/>
              <a:t>You’ll build real projects hosted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63" y="304800"/>
            <a:ext cx="7948126" cy="990600"/>
          </a:xfrm>
        </p:spPr>
        <p:txBody>
          <a:bodyPr/>
          <a:lstStyle/>
          <a:p>
            <a:r>
              <a:rPr lang="en-US" smtClean="0"/>
              <a:t>Towards understanding a larger trend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16829"/>
            <a:ext cx="7772400" cy="4851698"/>
          </a:xfrm>
        </p:spPr>
        <p:txBody>
          <a:bodyPr/>
          <a:lstStyle/>
          <a:p>
            <a:r>
              <a:rPr lang="en-US" dirty="0" smtClean="0"/>
              <a:t>Internet services are increasingly integrated into the fabric of our society</a:t>
            </a:r>
          </a:p>
          <a:p>
            <a:pPr lvl="1"/>
            <a:r>
              <a:rPr lang="en-US" dirty="0" smtClean="0"/>
              <a:t>Communication – Twitter, </a:t>
            </a:r>
            <a:r>
              <a:rPr lang="en-US" dirty="0" err="1" smtClean="0"/>
              <a:t>Facebook</a:t>
            </a:r>
            <a:r>
              <a:rPr lang="en-US" dirty="0" smtClean="0"/>
              <a:t>, Skype, IM, …</a:t>
            </a:r>
          </a:p>
          <a:p>
            <a:pPr lvl="1"/>
            <a:r>
              <a:rPr lang="en-US" dirty="0" smtClean="0"/>
              <a:t>Media – iTunes, </a:t>
            </a:r>
            <a:r>
              <a:rPr lang="en-US" dirty="0" err="1" smtClean="0"/>
              <a:t>Spotify</a:t>
            </a:r>
            <a:r>
              <a:rPr lang="en-US" dirty="0" smtClean="0"/>
              <a:t>, Netflix, …</a:t>
            </a:r>
          </a:p>
          <a:p>
            <a:pPr lvl="1"/>
            <a:r>
              <a:rPr lang="en-US" dirty="0" smtClean="0"/>
              <a:t>Markets – Amazon, eBay, stock exchanges, advertising</a:t>
            </a:r>
          </a:p>
          <a:p>
            <a:pPr lvl="1"/>
            <a:r>
              <a:rPr lang="en-US" dirty="0" smtClean="0"/>
              <a:t>Utilities, commodities – smart power grids, exch. markets</a:t>
            </a:r>
          </a:p>
          <a:p>
            <a:endParaRPr lang="en-US" sz="1000" dirty="0" smtClean="0"/>
          </a:p>
          <a:p>
            <a:r>
              <a:rPr lang="en-US" dirty="0" smtClean="0"/>
              <a:t>Cloud computing likely to have profound implications on economical, social, ethical and legal matters</a:t>
            </a:r>
          </a:p>
          <a:p>
            <a:pPr lvl="1"/>
            <a:r>
              <a:rPr lang="en-US" dirty="0" smtClean="0"/>
              <a:t>Data-centric, quantitative methods are revolutionizing advertising, sales but also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602013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FF9900"/>
                </a:solidFill>
              </a:rPr>
              <a:t>Course logistics</a:t>
            </a:r>
          </a:p>
          <a:p>
            <a:r>
              <a:rPr lang="en-US" dirty="0" smtClean="0"/>
              <a:t>The Cloud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12</a:t>
            </a:fld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3915148" y="2244120"/>
            <a:ext cx="698320" cy="419100"/>
            <a:chOff x="6143624" y="2514600"/>
            <a:chExt cx="698320" cy="419100"/>
          </a:xfrm>
        </p:grpSpPr>
        <p:sp>
          <p:nvSpPr>
            <p:cNvPr id="8" name="Right Arrow 7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5838" y="2611083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5508" y="1666678"/>
            <a:ext cx="495300" cy="4953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576" y="1658938"/>
            <a:ext cx="6993424" cy="453231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Marco Canini</a:t>
            </a:r>
          </a:p>
          <a:p>
            <a:pPr lvl="1"/>
            <a:r>
              <a:rPr lang="en-US" dirty="0" err="1" smtClean="0"/>
              <a:t>Réaumur</a:t>
            </a:r>
            <a:r>
              <a:rPr lang="en-US" dirty="0" smtClean="0"/>
              <a:t> A-049, x7-4832</a:t>
            </a:r>
          </a:p>
          <a:p>
            <a:endParaRPr lang="en-US" dirty="0" smtClean="0"/>
          </a:p>
          <a:p>
            <a:r>
              <a:rPr lang="en-US" dirty="0" smtClean="0"/>
              <a:t>Bilal (TA)</a:t>
            </a:r>
          </a:p>
          <a:p>
            <a:pPr lvl="1"/>
            <a:r>
              <a:rPr lang="en-US" dirty="0" err="1"/>
              <a:t>Réaumur</a:t>
            </a:r>
            <a:r>
              <a:rPr lang="en-US" dirty="0"/>
              <a:t> </a:t>
            </a:r>
            <a:r>
              <a:rPr lang="en-US" dirty="0" smtClean="0"/>
              <a:t>A-027</a:t>
            </a:r>
          </a:p>
          <a:p>
            <a:endParaRPr lang="en-US" dirty="0" smtClean="0"/>
          </a:p>
          <a:p>
            <a:r>
              <a:rPr lang="en-US" dirty="0" err="1" smtClean="0"/>
              <a:t>Thanh</a:t>
            </a:r>
            <a:r>
              <a:rPr lang="en-US" dirty="0" smtClean="0"/>
              <a:t> Nguyen (TA)</a:t>
            </a:r>
          </a:p>
          <a:p>
            <a:pPr lvl="1"/>
            <a:r>
              <a:rPr lang="en-US" dirty="0" err="1"/>
              <a:t>Réaumur</a:t>
            </a:r>
            <a:r>
              <a:rPr lang="en-US" dirty="0"/>
              <a:t> </a:t>
            </a:r>
            <a:r>
              <a:rPr lang="en-US" dirty="0" smtClean="0"/>
              <a:t>A-043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 descr="me-ucl-smal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839" y="1828800"/>
            <a:ext cx="1295399" cy="1438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0333" y="3411066"/>
            <a:ext cx="1294411" cy="12944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333" y="4848960"/>
            <a:ext cx="1296000" cy="12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https://sites.google.com/site/uclingi2145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All official communication is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5668" y="2565004"/>
            <a:ext cx="5527963" cy="402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discussion group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12901"/>
            <a:ext cx="7772400" cy="5052445"/>
          </a:xfrm>
        </p:spPr>
        <p:txBody>
          <a:bodyPr/>
          <a:lstStyle/>
          <a:p>
            <a:r>
              <a:rPr lang="en-US" dirty="0" smtClean="0"/>
              <a:t>We will be using             for discussions related to this course</a:t>
            </a:r>
          </a:p>
          <a:p>
            <a:pPr lvl="1"/>
            <a:r>
              <a:rPr lang="en-US" dirty="0" smtClean="0"/>
              <a:t>Examples: Questions about homework assignments</a:t>
            </a:r>
          </a:p>
          <a:p>
            <a:pPr lvl="1"/>
            <a:r>
              <a:rPr lang="en-US" dirty="0"/>
              <a:t>The </a:t>
            </a:r>
            <a:r>
              <a:rPr lang="en-US" dirty="0" smtClean="0"/>
              <a:t>TAs </a:t>
            </a:r>
            <a:r>
              <a:rPr lang="en-US" dirty="0"/>
              <a:t>and I will read the posts and respond to questions</a:t>
            </a:r>
            <a:endParaRPr lang="en-US" dirty="0" smtClean="0"/>
          </a:p>
          <a:p>
            <a:pPr lvl="1"/>
            <a:endParaRPr lang="en-US" sz="1400" dirty="0" smtClean="0"/>
          </a:p>
          <a:p>
            <a:r>
              <a:rPr lang="en-US" dirty="0" smtClean="0"/>
              <a:t>Piazza will also be used for</a:t>
            </a:r>
          </a:p>
          <a:p>
            <a:pPr lvl="1"/>
            <a:r>
              <a:rPr lang="en-US" dirty="0" smtClean="0"/>
              <a:t>Announcements, e.g., cancelled classes (if necessary)</a:t>
            </a:r>
          </a:p>
          <a:p>
            <a:pPr lvl="1"/>
            <a:r>
              <a:rPr lang="en-US" dirty="0" smtClean="0"/>
              <a:t>Supplemental materials, e.g., links to relevant papers</a:t>
            </a:r>
          </a:p>
          <a:p>
            <a:pPr lvl="1"/>
            <a:r>
              <a:rPr lang="en-US" dirty="0" smtClean="0"/>
              <a:t>Corrections/clarifications, e.g., bugs in homework handouts</a:t>
            </a:r>
          </a:p>
          <a:p>
            <a:pPr lvl="1"/>
            <a:r>
              <a:rPr lang="en-US" dirty="0" smtClean="0"/>
              <a:t>Please check the group frequently!</a:t>
            </a:r>
          </a:p>
          <a:p>
            <a:endParaRPr lang="en-US" sz="1400" dirty="0" smtClean="0"/>
          </a:p>
          <a:p>
            <a:r>
              <a:rPr lang="en-US" dirty="0" smtClean="0"/>
              <a:t>Please sign up at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piazza.com/uclouvain.be/fall2015/ingi2145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1800000">
            <a:off x="7321975" y="5790252"/>
            <a:ext cx="864852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13049" y="1496320"/>
            <a:ext cx="1269841" cy="439409"/>
            <a:chOff x="3747297" y="1582386"/>
            <a:chExt cx="1269841" cy="439409"/>
          </a:xfrm>
        </p:grpSpPr>
        <p:pic>
          <p:nvPicPr>
            <p:cNvPr id="7" name="Picture 6" descr="topbar-b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7297" y="1582386"/>
              <a:ext cx="1269841" cy="418941"/>
            </a:xfrm>
            <a:prstGeom prst="rect">
              <a:avLst/>
            </a:prstGeom>
          </p:spPr>
        </p:pic>
        <p:pic>
          <p:nvPicPr>
            <p:cNvPr id="8" name="Picture 7" descr="piazza-log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043" y="1678938"/>
              <a:ext cx="1206349" cy="342857"/>
            </a:xfrm>
            <a:prstGeom prst="rect">
              <a:avLst/>
            </a:prstGeom>
          </p:spPr>
        </p:pic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Regularly Thursdays 14:00 to 16:00, BARB 00</a:t>
            </a:r>
          </a:p>
          <a:p>
            <a:pPr lvl="1"/>
            <a:r>
              <a:rPr lang="en-US" dirty="0" smtClean="0"/>
              <a:t>Could exceptionally be on Fridays 8:30 to 10:30, BARB 21</a:t>
            </a:r>
          </a:p>
          <a:p>
            <a:pPr lvl="1"/>
            <a:r>
              <a:rPr lang="en-US" dirty="0" smtClean="0"/>
              <a:t>Check online schedule often</a:t>
            </a:r>
          </a:p>
          <a:p>
            <a:r>
              <a:rPr lang="en-US" dirty="0" smtClean="0"/>
              <a:t>Be </a:t>
            </a:r>
            <a:r>
              <a:rPr lang="en-US" dirty="0"/>
              <a:t>on time!</a:t>
            </a:r>
          </a:p>
          <a:p>
            <a:r>
              <a:rPr lang="en-US" dirty="0"/>
              <a:t>Course slides published in the </a:t>
            </a:r>
            <a:r>
              <a:rPr lang="en-US" dirty="0" err="1"/>
              <a:t>git</a:t>
            </a:r>
            <a:r>
              <a:rPr lang="en-US" dirty="0"/>
              <a:t> repo at</a:t>
            </a: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://github.com/mcanini/INGI2145-2015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Most lecture have assigned readings</a:t>
            </a:r>
          </a:p>
          <a:p>
            <a:pPr lvl="1"/>
            <a:r>
              <a:rPr lang="en-US" dirty="0" smtClean="0"/>
              <a:t>Must be prepared in time for the lecture</a:t>
            </a:r>
          </a:p>
          <a:p>
            <a:pPr lvl="1"/>
            <a:r>
              <a:rPr lang="en-US" dirty="0" smtClean="0"/>
              <a:t>Evaluated as part of participation grade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8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organize ~7-8 lab sessions</a:t>
            </a:r>
          </a:p>
          <a:p>
            <a:r>
              <a:rPr lang="en-US" dirty="0"/>
              <a:t>C</a:t>
            </a:r>
            <a:r>
              <a:rPr lang="en-US" dirty="0" smtClean="0"/>
              <a:t>omplement </a:t>
            </a:r>
            <a:r>
              <a:rPr lang="en-US" dirty="0"/>
              <a:t>the lectures with more practical information and hands-on </a:t>
            </a:r>
            <a:r>
              <a:rPr lang="en-US" dirty="0" smtClean="0"/>
              <a:t>exercises</a:t>
            </a:r>
          </a:p>
          <a:p>
            <a:r>
              <a:rPr lang="en-US" dirty="0" smtClean="0"/>
              <a:t>A </a:t>
            </a:r>
            <a:r>
              <a:rPr lang="en-US" dirty="0"/>
              <a:t>sketch solution of the exercises will be presented during the </a:t>
            </a:r>
            <a:r>
              <a:rPr lang="en-US" dirty="0" smtClean="0"/>
              <a:t>session</a:t>
            </a:r>
          </a:p>
          <a:p>
            <a:r>
              <a:rPr lang="en-US" dirty="0" smtClean="0"/>
              <a:t>Labs on </a:t>
            </a:r>
            <a:r>
              <a:rPr lang="en-US" dirty="0"/>
              <a:t>Fridays 8:30 to 10:</a:t>
            </a:r>
            <a:r>
              <a:rPr lang="en-US" dirty="0" smtClean="0"/>
              <a:t>30, BARB 21</a:t>
            </a:r>
            <a:endParaRPr lang="en-US" dirty="0"/>
          </a:p>
          <a:p>
            <a:r>
              <a:rPr lang="en-US" dirty="0" smtClean="0"/>
              <a:t>Attendance is </a:t>
            </a:r>
            <a:r>
              <a:rPr lang="en-US" dirty="0" smtClean="0">
                <a:solidFill>
                  <a:srgbClr val="FF9900"/>
                </a:solidFill>
              </a:rPr>
              <a:t>highly encouraged</a:t>
            </a:r>
          </a:p>
          <a:p>
            <a:endParaRPr lang="en-US" dirty="0">
              <a:solidFill>
                <a:srgbClr val="FF9900"/>
              </a:solidFill>
            </a:endParaRPr>
          </a:p>
          <a:p>
            <a:r>
              <a:rPr lang="en-US" dirty="0" smtClean="0">
                <a:solidFill>
                  <a:srgbClr val="FF9900"/>
                </a:solidFill>
              </a:rPr>
              <a:t>First</a:t>
            </a:r>
            <a:r>
              <a:rPr lang="en-US" dirty="0" smtClean="0"/>
              <a:t> lab is </a:t>
            </a:r>
            <a:r>
              <a:rPr lang="en-US" dirty="0" smtClean="0">
                <a:solidFill>
                  <a:srgbClr val="FF9900"/>
                </a:solidFill>
              </a:rPr>
              <a:t>tomorrow</a:t>
            </a:r>
            <a:r>
              <a:rPr lang="en-US" dirty="0" smtClean="0"/>
              <a:t>: intro to </a:t>
            </a:r>
            <a:r>
              <a:rPr lang="en-US" dirty="0" smtClean="0">
                <a:solidFill>
                  <a:srgbClr val="FF9900"/>
                </a:solidFill>
              </a:rPr>
              <a:t>AWS!</a:t>
            </a:r>
            <a:endParaRPr lang="en-US" dirty="0">
              <a:solidFill>
                <a:srgbClr val="FF99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1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organize 2-3 homework assignments</a:t>
            </a:r>
          </a:p>
          <a:p>
            <a:pPr lvl="1"/>
            <a:r>
              <a:rPr lang="en-US" dirty="0" smtClean="0"/>
              <a:t>They are all </a:t>
            </a:r>
            <a:r>
              <a:rPr lang="en-US" dirty="0" smtClean="0">
                <a:solidFill>
                  <a:srgbClr val="FF9900"/>
                </a:solidFill>
              </a:rPr>
              <a:t>mandatory</a:t>
            </a:r>
          </a:p>
          <a:p>
            <a:r>
              <a:rPr lang="en-US" dirty="0" smtClean="0">
                <a:solidFill>
                  <a:srgbClr val="FF9900"/>
                </a:solidFill>
              </a:rPr>
              <a:t>No extensions</a:t>
            </a:r>
            <a:r>
              <a:rPr lang="en-US" dirty="0" smtClean="0"/>
              <a:t> granted</a:t>
            </a:r>
          </a:p>
          <a:p>
            <a:pPr lvl="1"/>
            <a:r>
              <a:rPr lang="en-US" dirty="0" smtClean="0"/>
              <a:t>Automatic lateness </a:t>
            </a:r>
            <a:r>
              <a:rPr lang="en-US" dirty="0"/>
              <a:t>penalty </a:t>
            </a:r>
            <a:r>
              <a:rPr lang="en-US" dirty="0" smtClean="0"/>
              <a:t>applies: 10</a:t>
            </a:r>
            <a:r>
              <a:rPr lang="en-US" dirty="0"/>
              <a:t>% deducted on the assignment grade for each day late or fraction </a:t>
            </a:r>
            <a:r>
              <a:rPr lang="en-US" dirty="0" smtClean="0"/>
              <a:t>thereof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an assignment is 1 minute late, it is one day </a:t>
            </a:r>
            <a:r>
              <a:rPr lang="en-US" dirty="0" smtClean="0"/>
              <a:t>late</a:t>
            </a:r>
          </a:p>
          <a:p>
            <a:r>
              <a:rPr lang="en-US" dirty="0" smtClean="0">
                <a:solidFill>
                  <a:srgbClr val="FF9900"/>
                </a:solidFill>
              </a:rPr>
              <a:t>Start to work on them early</a:t>
            </a:r>
          </a:p>
          <a:p>
            <a:pPr lvl="1"/>
            <a:r>
              <a:rPr lang="en-US" dirty="0" smtClean="0"/>
              <a:t>Do not wait until the last day before homework is due</a:t>
            </a:r>
          </a:p>
          <a:p>
            <a:r>
              <a:rPr lang="en-US" dirty="0" smtClean="0"/>
              <a:t>Deploy and run code on Amazon EC2</a:t>
            </a:r>
          </a:p>
          <a:p>
            <a:pPr lvl="1"/>
            <a:r>
              <a:rPr lang="en-US" dirty="0" smtClean="0"/>
              <a:t>But credit is limited. Don’t blow it up!</a:t>
            </a:r>
          </a:p>
          <a:p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offer </a:t>
            </a:r>
            <a:r>
              <a:rPr lang="en-US" dirty="0"/>
              <a:t>a standardized development system that is based on a virtual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6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INGI2145 </a:t>
            </a:r>
            <a:r>
              <a:rPr lang="en-US" smtClean="0"/>
              <a:t>Virtual Machine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provide a </a:t>
            </a:r>
            <a:r>
              <a:rPr lang="en-US" dirty="0" smtClean="0">
                <a:solidFill>
                  <a:srgbClr val="FF9900"/>
                </a:solidFill>
              </a:rPr>
              <a:t>virtual machine</a:t>
            </a:r>
            <a:r>
              <a:rPr lang="en-US" dirty="0" smtClean="0"/>
              <a:t> with the necessary software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Hadoop</a:t>
            </a:r>
            <a:r>
              <a:rPr lang="en-US" dirty="0" smtClean="0"/>
              <a:t>, Amazon CLI, …</a:t>
            </a:r>
          </a:p>
          <a:p>
            <a:r>
              <a:rPr lang="en-US" dirty="0"/>
              <a:t>Use with VMware Player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Safe to experiment with</a:t>
            </a:r>
          </a:p>
          <a:p>
            <a:pPr lvl="1"/>
            <a:r>
              <a:rPr lang="en-US" dirty="0"/>
              <a:t>Standardized environment makes it easier to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We will not support custom environments</a:t>
            </a:r>
          </a:p>
          <a:p>
            <a:r>
              <a:rPr lang="en-US" dirty="0" smtClean="0"/>
              <a:t>Second lab session</a:t>
            </a:r>
          </a:p>
          <a:p>
            <a:pPr lvl="1"/>
            <a:r>
              <a:rPr lang="en-US" dirty="0" smtClean="0"/>
              <a:t>Demonstrate how to provision the virtual machine through Vagrant and Puppet, or </a:t>
            </a:r>
            <a:r>
              <a:rPr lang="en-US" dirty="0" err="1" smtClean="0"/>
              <a:t>Docker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Welcome!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72400" cy="4677316"/>
          </a:xfrm>
        </p:spPr>
        <p:txBody>
          <a:bodyPr/>
          <a:lstStyle/>
          <a:p>
            <a:r>
              <a:rPr lang="en-US" dirty="0" smtClean="0"/>
              <a:t>My name: Marco Canini</a:t>
            </a:r>
          </a:p>
          <a:p>
            <a:endParaRPr lang="en-US" dirty="0" smtClean="0"/>
          </a:p>
          <a:p>
            <a:r>
              <a:rPr lang="en-US" dirty="0" smtClean="0"/>
              <a:t>Faculty member at INGI</a:t>
            </a:r>
          </a:p>
          <a:p>
            <a:endParaRPr lang="en-US" dirty="0" smtClean="0"/>
          </a:p>
          <a:p>
            <a:r>
              <a:rPr lang="en-US" dirty="0" smtClean="0"/>
              <a:t>Research interests:</a:t>
            </a:r>
          </a:p>
          <a:p>
            <a:pPr lvl="1"/>
            <a:r>
              <a:rPr lang="en-US" dirty="0" smtClean="0"/>
              <a:t>Large-scale Distributed Systems</a:t>
            </a:r>
            <a:endParaRPr lang="en-US" dirty="0"/>
          </a:p>
          <a:p>
            <a:pPr lvl="1"/>
            <a:r>
              <a:rPr lang="en-US" dirty="0"/>
              <a:t>Cloud </a:t>
            </a:r>
            <a:r>
              <a:rPr lang="en-US" dirty="0" smtClean="0"/>
              <a:t>Computing</a:t>
            </a:r>
          </a:p>
          <a:p>
            <a:pPr lvl="1"/>
            <a:r>
              <a:rPr lang="en-US" dirty="0" smtClean="0"/>
              <a:t>Computer Networks</a:t>
            </a:r>
            <a:endParaRPr lang="en-US" dirty="0"/>
          </a:p>
          <a:p>
            <a:pPr lvl="1"/>
            <a:r>
              <a:rPr lang="en-US" dirty="0"/>
              <a:t>See also: </a:t>
            </a:r>
            <a:r>
              <a:rPr lang="en-US" dirty="0">
                <a:hlinkClick r:id="rId3"/>
              </a:rPr>
              <a:t>http://perso.uclouvain.be/marco.canini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8" name="Picture 7" descr="me-ucl-smal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5425" y="1661536"/>
            <a:ext cx="1295399" cy="1748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exam: </a:t>
            </a:r>
            <a:r>
              <a:rPr lang="en-US" b="1" dirty="0" smtClean="0"/>
              <a:t>60%</a:t>
            </a:r>
          </a:p>
          <a:p>
            <a:r>
              <a:rPr lang="en-US" dirty="0" smtClean="0"/>
              <a:t>Homework: </a:t>
            </a:r>
            <a:r>
              <a:rPr lang="en-US" b="1" dirty="0" smtClean="0"/>
              <a:t>30%</a:t>
            </a:r>
          </a:p>
          <a:p>
            <a:r>
              <a:rPr lang="en-US" dirty="0" smtClean="0"/>
              <a:t>Participation: </a:t>
            </a:r>
            <a:r>
              <a:rPr lang="en-US" b="1" dirty="0" smtClean="0"/>
              <a:t>10%</a:t>
            </a:r>
          </a:p>
          <a:p>
            <a:endParaRPr lang="en-US" dirty="0" smtClean="0"/>
          </a:p>
          <a:p>
            <a:r>
              <a:rPr lang="en-US" dirty="0" smtClean="0"/>
              <a:t>Note: Homework grade and participation </a:t>
            </a:r>
            <a:r>
              <a:rPr lang="en-US" dirty="0"/>
              <a:t>grade </a:t>
            </a:r>
            <a:r>
              <a:rPr lang="en-US" dirty="0" smtClean="0"/>
              <a:t>carry </a:t>
            </a:r>
            <a:r>
              <a:rPr lang="en-US" dirty="0"/>
              <a:t>to the second examination </a:t>
            </a:r>
            <a:r>
              <a:rPr lang="en-US" dirty="0" smtClean="0"/>
              <a:t>session (</a:t>
            </a:r>
            <a:r>
              <a:rPr lang="en-US" dirty="0"/>
              <a:t>S</a:t>
            </a:r>
            <a:r>
              <a:rPr lang="en-US" dirty="0" smtClean="0"/>
              <a:t>eptember) as they </a:t>
            </a:r>
            <a:r>
              <a:rPr lang="en-US" dirty="0"/>
              <a:t>cannot be </a:t>
            </a:r>
            <a:r>
              <a:rPr lang="en-US" dirty="0" smtClean="0"/>
              <a:t>repeated</a:t>
            </a:r>
          </a:p>
          <a:p>
            <a:r>
              <a:rPr lang="en-US" dirty="0" smtClean="0"/>
              <a:t>Grading policy is the same for first and second examination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8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9900"/>
                </a:solidFill>
              </a:rPr>
              <a:t>Participation </a:t>
            </a:r>
            <a:r>
              <a:rPr lang="en-US" dirty="0"/>
              <a:t>counts towards </a:t>
            </a:r>
            <a:r>
              <a:rPr lang="en-US" dirty="0" smtClean="0"/>
              <a:t>grade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Prepare </a:t>
            </a:r>
            <a:r>
              <a:rPr lang="en-US" dirty="0"/>
              <a:t>mandatory </a:t>
            </a:r>
            <a:r>
              <a:rPr lang="en-US" dirty="0" smtClean="0"/>
              <a:t>readings </a:t>
            </a:r>
            <a:r>
              <a:rPr lang="en-US" dirty="0"/>
              <a:t>for classes and complete paper evaluation quizzes</a:t>
            </a:r>
          </a:p>
          <a:p>
            <a:r>
              <a:rPr lang="en-US" dirty="0"/>
              <a:t>Engage in discussion, make insightful questions or comments during </a:t>
            </a:r>
            <a:r>
              <a:rPr lang="en-US" dirty="0" smtClean="0"/>
              <a:t>class</a:t>
            </a:r>
          </a:p>
          <a:p>
            <a:pPr lvl="1"/>
            <a:r>
              <a:rPr lang="en-US" dirty="0" smtClean="0"/>
              <a:t>(also </a:t>
            </a:r>
            <a:r>
              <a:rPr lang="en-US" dirty="0"/>
              <a:t>on Piazza)</a:t>
            </a:r>
          </a:p>
          <a:p>
            <a:r>
              <a:rPr lang="en-US" dirty="0"/>
              <a:t>May organize in-class quizzes on material covered in prior classes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941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Policies: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552" y="1495313"/>
            <a:ext cx="7718613" cy="4507454"/>
          </a:xfrm>
        </p:spPr>
        <p:txBody>
          <a:bodyPr/>
          <a:lstStyle/>
          <a:p>
            <a:r>
              <a:rPr lang="en-US" dirty="0" smtClean="0"/>
              <a:t>All assignments must be done </a:t>
            </a:r>
            <a:r>
              <a:rPr lang="en-US" dirty="0" smtClean="0">
                <a:solidFill>
                  <a:srgbClr val="FF9900"/>
                </a:solidFill>
              </a:rPr>
              <a:t>individually</a:t>
            </a:r>
          </a:p>
          <a:p>
            <a:pPr lvl="1"/>
            <a:r>
              <a:rPr lang="en-US" dirty="0" smtClean="0"/>
              <a:t>All the code you submit has to be your own</a:t>
            </a:r>
          </a:p>
          <a:p>
            <a:pPr lvl="2"/>
            <a:r>
              <a:rPr lang="en-US" dirty="0" smtClean="0"/>
              <a:t>Only exception: Code we have provided or explicitly authorized</a:t>
            </a:r>
          </a:p>
          <a:p>
            <a:pPr lvl="1"/>
            <a:r>
              <a:rPr lang="en-US" dirty="0"/>
              <a:t>UCL's </a:t>
            </a:r>
            <a:r>
              <a:rPr lang="en-US" dirty="0" smtClean="0"/>
              <a:t>regulations applies </a:t>
            </a:r>
          </a:p>
          <a:p>
            <a:pPr lvl="2"/>
            <a:r>
              <a:rPr lang="en-US" dirty="0" smtClean="0"/>
              <a:t>No cheating, plagiarism, fabrication, multiple submissions, gaining an unfair advantage, or facilitating (!) academic dishonesty</a:t>
            </a:r>
          </a:p>
          <a:p>
            <a:pPr lvl="2"/>
            <a:r>
              <a:rPr lang="en-US" dirty="0" smtClean="0"/>
              <a:t>It's not worth it!! Penalties can be severe:</a:t>
            </a:r>
            <a:br>
              <a:rPr lang="en-US" dirty="0" smtClean="0"/>
            </a:br>
            <a:r>
              <a:rPr lang="en-US" dirty="0"/>
              <a:t>http://</a:t>
            </a:r>
            <a:r>
              <a:rPr lang="en-US" dirty="0" err="1"/>
              <a:t>www.uclouvain.be</a:t>
            </a:r>
            <a:r>
              <a:rPr lang="en-US" dirty="0"/>
              <a:t>/</a:t>
            </a:r>
            <a:r>
              <a:rPr lang="en-US" dirty="0" err="1"/>
              <a:t>enseignement-reglements.html</a:t>
            </a:r>
            <a:endParaRPr lang="en-US" dirty="0" smtClean="0"/>
          </a:p>
          <a:p>
            <a:r>
              <a:rPr lang="en-US" dirty="0" smtClean="0">
                <a:solidFill>
                  <a:srgbClr val="FF9900"/>
                </a:solidFill>
              </a:rPr>
              <a:t>Zero tolerance policy </a:t>
            </a:r>
            <a:r>
              <a:rPr lang="en-US" dirty="0" smtClean="0"/>
              <a:t>to ensure fairness</a:t>
            </a:r>
          </a:p>
          <a:p>
            <a:pPr lvl="1"/>
            <a:r>
              <a:rPr lang="en-US" dirty="0" smtClean="0"/>
              <a:t>We will use various tools to actively look for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Policies: Collaboration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7"/>
            <a:ext cx="7927489" cy="4698831"/>
          </a:xfrm>
        </p:spPr>
        <p:txBody>
          <a:bodyPr/>
          <a:lstStyle/>
          <a:p>
            <a:r>
              <a:rPr lang="en-US" dirty="0" smtClean="0"/>
              <a:t>Can we work on assignments together?</a:t>
            </a:r>
          </a:p>
          <a:p>
            <a:r>
              <a:rPr lang="en-US" dirty="0" smtClean="0"/>
              <a:t>Can I discuss the assignment with </a:t>
            </a:r>
            <a:br>
              <a:rPr lang="en-US" dirty="0" smtClean="0"/>
            </a:br>
            <a:r>
              <a:rPr lang="en-US" dirty="0" smtClean="0"/>
              <a:t>others (in general terms)?</a:t>
            </a:r>
          </a:p>
          <a:p>
            <a:r>
              <a:rPr lang="en-US" dirty="0" smtClean="0"/>
              <a:t>Can I use code I copied from the web?</a:t>
            </a:r>
          </a:p>
          <a:p>
            <a:r>
              <a:rPr lang="en-US" dirty="0" smtClean="0"/>
              <a:t>Can I ask questions about the </a:t>
            </a:r>
            <a:br>
              <a:rPr lang="en-US" dirty="0" smtClean="0"/>
            </a:br>
            <a:r>
              <a:rPr lang="en-US" dirty="0" smtClean="0"/>
              <a:t>assignments on Piazza?</a:t>
            </a:r>
          </a:p>
          <a:p>
            <a:r>
              <a:rPr lang="en-US" dirty="0" smtClean="0"/>
              <a:t>I just happened to leave my</a:t>
            </a:r>
            <a:br>
              <a:rPr lang="en-US" dirty="0" smtClean="0"/>
            </a:br>
            <a:r>
              <a:rPr lang="en-US" dirty="0" smtClean="0"/>
              <a:t>password on my table, and XYZ</a:t>
            </a:r>
            <a:br>
              <a:rPr lang="en-US" dirty="0" smtClean="0"/>
            </a:br>
            <a:r>
              <a:rPr lang="en-US" dirty="0" smtClean="0"/>
              <a:t>just happened to find it. Will I be</a:t>
            </a:r>
            <a:br>
              <a:rPr lang="en-US" dirty="0" smtClean="0"/>
            </a:br>
            <a:r>
              <a:rPr lang="en-US" dirty="0" smtClean="0"/>
              <a:t>penalized for this?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23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7867399" y="1527586"/>
            <a:ext cx="1007426" cy="561192"/>
            <a:chOff x="7867399" y="1527586"/>
            <a:chExt cx="1007426" cy="561192"/>
          </a:xfrm>
        </p:grpSpPr>
        <p:sp>
          <p:nvSpPr>
            <p:cNvPr id="6" name="Rectangle 5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69193" y="2443789"/>
            <a:ext cx="1007426" cy="561192"/>
            <a:chOff x="7867399" y="1527586"/>
            <a:chExt cx="1007426" cy="561192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70981" y="2994247"/>
            <a:ext cx="1007426" cy="561192"/>
            <a:chOff x="7867399" y="1527586"/>
            <a:chExt cx="1007426" cy="56119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872774" y="3867410"/>
            <a:ext cx="1007426" cy="561192"/>
            <a:chOff x="7867399" y="1527586"/>
            <a:chExt cx="1007426" cy="561192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63810" y="5611942"/>
            <a:ext cx="1007426" cy="561192"/>
            <a:chOff x="7867399" y="1527586"/>
            <a:chExt cx="1007426" cy="56119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pic>
        <p:nvPicPr>
          <p:cNvPr id="1026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694" y="1514138"/>
            <a:ext cx="683110" cy="683110"/>
          </a:xfrm>
          <a:prstGeom prst="rect">
            <a:avLst/>
          </a:prstGeom>
          <a:noFill/>
        </p:spPr>
      </p:pic>
      <p:pic>
        <p:nvPicPr>
          <p:cNvPr id="33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397" y="2430331"/>
            <a:ext cx="683110" cy="683110"/>
          </a:xfrm>
          <a:prstGeom prst="rect">
            <a:avLst/>
          </a:prstGeom>
          <a:noFill/>
        </p:spPr>
      </p:pic>
      <p:pic>
        <p:nvPicPr>
          <p:cNvPr id="34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4826" y="2989728"/>
            <a:ext cx="683110" cy="683110"/>
          </a:xfrm>
          <a:prstGeom prst="rect">
            <a:avLst/>
          </a:prstGeom>
          <a:noFill/>
        </p:spPr>
      </p:pic>
      <p:pic>
        <p:nvPicPr>
          <p:cNvPr id="35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2676" y="3841376"/>
            <a:ext cx="683110" cy="683110"/>
          </a:xfrm>
          <a:prstGeom prst="rect">
            <a:avLst/>
          </a:prstGeom>
          <a:noFill/>
        </p:spPr>
      </p:pic>
      <p:pic>
        <p:nvPicPr>
          <p:cNvPr id="36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4470" y="5596666"/>
            <a:ext cx="683110" cy="683110"/>
          </a:xfrm>
          <a:prstGeom prst="rect">
            <a:avLst/>
          </a:prstGeom>
          <a:noFill/>
        </p:spPr>
      </p:pic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Expected 'payoff'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acquire a set of skills that is in very high demand right now</a:t>
            </a:r>
          </a:p>
          <a:p>
            <a:pPr lvl="1"/>
            <a:r>
              <a:rPr lang="en-US" dirty="0" smtClean="0"/>
              <a:t>At Google, Facebook, and at many other places</a:t>
            </a:r>
          </a:p>
          <a:p>
            <a:endParaRPr lang="en-US" dirty="0" smtClean="0"/>
          </a:p>
          <a:p>
            <a:r>
              <a:rPr lang="en-US" dirty="0" smtClean="0"/>
              <a:t>You will gain interesting insights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You will have a good basis for other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EFF93A9F-3697-4376-AFBA-EC1ED384B02F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disclaimer…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This is a </a:t>
            </a:r>
            <a:r>
              <a:rPr lang="en-US" sz="2400" dirty="0" smtClean="0">
                <a:solidFill>
                  <a:srgbClr val="FF9900"/>
                </a:solidFill>
              </a:rPr>
              <a:t>“bleeding edge” course</a:t>
            </a:r>
            <a:r>
              <a:rPr lang="en-US" sz="2400" dirty="0" smtClean="0"/>
              <a:t>!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UCL is one of a handful of places offering these topics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subject of this course is still evolving: no established curriculum, no classical textbooks yet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200" dirty="0" smtClean="0"/>
              <a:t>Some of the material in the course will result in hair loss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Debugging distributed code is hard!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We will be using some immature technology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 will </a:t>
            </a:r>
            <a:r>
              <a:rPr lang="en-US" sz="2000" dirty="0" smtClean="0"/>
              <a:t>do the best we can to smooth over the bugs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I hope it will be a fun course, though…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/>
              <a:t>	… and an interesting one!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602013"/>
          </a:xfrm>
        </p:spPr>
        <p:txBody>
          <a:bodyPr/>
          <a:lstStyle/>
          <a:p>
            <a:r>
              <a:rPr lang="en-US" dirty="0" smtClean="0">
                <a:solidFill>
                  <a:srgbClr val="92D050"/>
                </a:solidFill>
              </a:rPr>
              <a:t>Introduction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Course logistics</a:t>
            </a:r>
          </a:p>
          <a:p>
            <a:r>
              <a:rPr lang="en-US" dirty="0" smtClean="0">
                <a:solidFill>
                  <a:srgbClr val="FF9900"/>
                </a:solidFill>
              </a:rPr>
              <a:t>The Cloud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26</a:t>
            </a:fld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3192520" y="2746143"/>
            <a:ext cx="698320" cy="419100"/>
            <a:chOff x="6143624" y="2514600"/>
            <a:chExt cx="698320" cy="419100"/>
          </a:xfrm>
        </p:grpSpPr>
        <p:sp>
          <p:nvSpPr>
            <p:cNvPr id="8" name="Right Arrow 7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5838" y="2611083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5508" y="1666678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840" y="2177666"/>
            <a:ext cx="495300" cy="4953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>
                <a:solidFill>
                  <a:srgbClr val="FF9900"/>
                </a:solidFill>
              </a:rPr>
              <a:t>Computing at scale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  <a:endParaRPr lang="en-US" dirty="0" smtClean="0"/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9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many users and objects?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Flickr has &gt;8 billion photos</a:t>
            </a:r>
          </a:p>
          <a:p>
            <a:endParaRPr lang="en-US" dirty="0" smtClean="0"/>
          </a:p>
          <a:p>
            <a:r>
              <a:rPr lang="en-US" dirty="0" smtClean="0"/>
              <a:t>Facebook has 1.15 billion active users</a:t>
            </a:r>
          </a:p>
          <a:p>
            <a:endParaRPr lang="en-US" dirty="0" smtClean="0"/>
          </a:p>
          <a:p>
            <a:r>
              <a:rPr lang="en-US" dirty="0" smtClean="0"/>
              <a:t>Google is serving &gt;1.2 billion queries/day on more than 27 billion items</a:t>
            </a:r>
          </a:p>
          <a:p>
            <a:endParaRPr lang="en-US" dirty="0" smtClean="0"/>
          </a:p>
          <a:p>
            <a:r>
              <a:rPr lang="en-US" dirty="0" smtClean="0"/>
              <a:t>&gt;2 billion videos/day watched on YouTube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45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08847"/>
            <a:ext cx="7848600" cy="5253318"/>
          </a:xfrm>
        </p:spPr>
        <p:txBody>
          <a:bodyPr/>
          <a:lstStyle/>
          <a:p>
            <a:r>
              <a:rPr lang="en-US" smtClean="0"/>
              <a:t>Modern applications use massive data:</a:t>
            </a:r>
          </a:p>
          <a:p>
            <a:pPr lvl="1"/>
            <a:r>
              <a:rPr lang="en-US" smtClean="0"/>
              <a:t>Rendering 'Avatar' movie required &gt;1 petabyte </a:t>
            </a:r>
            <a:br>
              <a:rPr lang="en-US" smtClean="0"/>
            </a:br>
            <a:r>
              <a:rPr lang="en-US" smtClean="0"/>
              <a:t>of storage</a:t>
            </a:r>
          </a:p>
          <a:p>
            <a:pPr lvl="1"/>
            <a:r>
              <a:rPr lang="en-US" smtClean="0"/>
              <a:t>eBay has &gt;6.5 petabytes of user data</a:t>
            </a:r>
          </a:p>
          <a:p>
            <a:pPr lvl="1"/>
            <a:r>
              <a:rPr lang="en-US" smtClean="0"/>
              <a:t>CERN's LHC will produce about 15 petabytes of </a:t>
            </a:r>
            <a:br>
              <a:rPr lang="en-US" smtClean="0"/>
            </a:br>
            <a:r>
              <a:rPr lang="en-US" smtClean="0"/>
              <a:t>data per year</a:t>
            </a:r>
          </a:p>
          <a:p>
            <a:pPr lvl="1"/>
            <a:r>
              <a:rPr lang="en-US" smtClean="0"/>
              <a:t>In 2008, Google processed 20 petabytes per day</a:t>
            </a:r>
          </a:p>
          <a:p>
            <a:pPr lvl="1"/>
            <a:r>
              <a:rPr lang="en-US" smtClean="0"/>
              <a:t>German Climate computing center dimensioned </a:t>
            </a:r>
            <a:br>
              <a:rPr lang="en-US" smtClean="0"/>
            </a:br>
            <a:r>
              <a:rPr lang="en-US" smtClean="0"/>
              <a:t>for 60 petabytes of climate data</a:t>
            </a:r>
          </a:p>
          <a:p>
            <a:pPr lvl="1"/>
            <a:r>
              <a:rPr lang="en-US" smtClean="0"/>
              <a:t>Google now designing for 1 exabyte of storage</a:t>
            </a:r>
          </a:p>
          <a:p>
            <a:pPr lvl="1"/>
            <a:r>
              <a:rPr lang="en-US" smtClean="0"/>
              <a:t>NSA Utah Data Center is said to have 5 zettabyte (!)</a:t>
            </a:r>
          </a:p>
          <a:p>
            <a:r>
              <a:rPr lang="en-US" smtClean="0"/>
              <a:t>How much is a zettabyte?</a:t>
            </a:r>
          </a:p>
          <a:p>
            <a:pPr lvl="1"/>
            <a:r>
              <a:rPr lang="en-US" smtClean="0"/>
              <a:t>1,000,000,000,000,000,000,000 bytes</a:t>
            </a:r>
          </a:p>
          <a:p>
            <a:pPr lvl="1"/>
            <a:r>
              <a:rPr lang="en-US" smtClean="0"/>
              <a:t>A stack of 1TB hard disks that is 25,400 km high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098" y="5734050"/>
            <a:ext cx="806552" cy="666750"/>
          </a:xfrm>
          <a:prstGeom prst="rect">
            <a:avLst/>
          </a:prstGeom>
        </p:spPr>
      </p:pic>
      <p:pic>
        <p:nvPicPr>
          <p:cNvPr id="7" name="Picture 6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8823" y="5362575"/>
            <a:ext cx="806552" cy="666750"/>
          </a:xfrm>
          <a:prstGeom prst="rect">
            <a:avLst/>
          </a:prstGeom>
        </p:spPr>
      </p:pic>
      <p:pic>
        <p:nvPicPr>
          <p:cNvPr id="8" name="Picture 7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3573" y="4981575"/>
            <a:ext cx="806552" cy="666750"/>
          </a:xfrm>
          <a:prstGeom prst="rect">
            <a:avLst/>
          </a:prstGeom>
        </p:spPr>
      </p:pic>
      <p:pic>
        <p:nvPicPr>
          <p:cNvPr id="9" name="Picture 8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23" y="4581525"/>
            <a:ext cx="806552" cy="666750"/>
          </a:xfrm>
          <a:prstGeom prst="rect">
            <a:avLst/>
          </a:prstGeom>
        </p:spPr>
      </p:pic>
      <p:pic>
        <p:nvPicPr>
          <p:cNvPr id="10" name="Picture 9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98" y="4248150"/>
            <a:ext cx="806552" cy="666750"/>
          </a:xfrm>
          <a:prstGeom prst="rect">
            <a:avLst/>
          </a:prstGeom>
        </p:spPr>
      </p:pic>
      <p:pic>
        <p:nvPicPr>
          <p:cNvPr id="11" name="Picture 10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698" y="3838575"/>
            <a:ext cx="806552" cy="666750"/>
          </a:xfrm>
          <a:prstGeom prst="rect">
            <a:avLst/>
          </a:prstGeom>
        </p:spPr>
      </p:pic>
      <p:pic>
        <p:nvPicPr>
          <p:cNvPr id="12" name="Picture 11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098" y="3467100"/>
            <a:ext cx="806552" cy="666750"/>
          </a:xfrm>
          <a:prstGeom prst="rect">
            <a:avLst/>
          </a:prstGeom>
        </p:spPr>
      </p:pic>
      <p:pic>
        <p:nvPicPr>
          <p:cNvPr id="13" name="Picture 12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598" y="3095625"/>
            <a:ext cx="806552" cy="666750"/>
          </a:xfrm>
          <a:prstGeom prst="rect">
            <a:avLst/>
          </a:prstGeom>
        </p:spPr>
      </p:pic>
      <p:pic>
        <p:nvPicPr>
          <p:cNvPr id="14" name="Picture 13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5473" y="2752725"/>
            <a:ext cx="806552" cy="666750"/>
          </a:xfrm>
          <a:prstGeom prst="rect">
            <a:avLst/>
          </a:prstGeom>
        </p:spPr>
      </p:pic>
      <p:pic>
        <p:nvPicPr>
          <p:cNvPr id="15" name="Picture 14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798" y="2324100"/>
            <a:ext cx="806552" cy="666750"/>
          </a:xfrm>
          <a:prstGeom prst="rect">
            <a:avLst/>
          </a:prstGeom>
        </p:spPr>
      </p:pic>
      <p:pic>
        <p:nvPicPr>
          <p:cNvPr id="16" name="Picture 15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4048" y="1962150"/>
            <a:ext cx="806552" cy="666750"/>
          </a:xfrm>
          <a:prstGeom prst="rect">
            <a:avLst/>
          </a:prstGeom>
        </p:spPr>
      </p:pic>
      <p:pic>
        <p:nvPicPr>
          <p:cNvPr id="17" name="Picture 16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273" y="1638300"/>
            <a:ext cx="806552" cy="666750"/>
          </a:xfrm>
          <a:prstGeom prst="rect">
            <a:avLst/>
          </a:prstGeom>
        </p:spPr>
      </p:pic>
      <p:pic>
        <p:nvPicPr>
          <p:cNvPr id="18" name="Picture 17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948" y="1304925"/>
            <a:ext cx="806552" cy="666750"/>
          </a:xfrm>
          <a:prstGeom prst="rect">
            <a:avLst/>
          </a:prstGeom>
        </p:spPr>
      </p:pic>
      <p:pic>
        <p:nvPicPr>
          <p:cNvPr id="19" name="Picture 18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9748" y="923925"/>
            <a:ext cx="806552" cy="666750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8777681" y="877094"/>
            <a:ext cx="307777" cy="5495925"/>
            <a:chOff x="8777681" y="877094"/>
            <a:chExt cx="307777" cy="5495925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rot="5400000" flipH="1" flipV="1">
              <a:off x="6062663" y="3624263"/>
              <a:ext cx="5495925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arrow" w="med" len="med"/>
              <a:tailEnd type="arrow"/>
            </a:ln>
            <a:effectLst/>
          </p:spPr>
        </p:cxnSp>
        <p:sp>
          <p:nvSpPr>
            <p:cNvPr id="22" name="TextBox 21"/>
            <p:cNvSpPr txBox="1"/>
            <p:nvPr/>
          </p:nvSpPr>
          <p:spPr>
            <a:xfrm rot="5400000">
              <a:off x="8419250" y="3370391"/>
              <a:ext cx="1024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>
                  <a:solidFill>
                    <a:srgbClr val="FF0000"/>
                  </a:solidFill>
                </a:rPr>
                <a:t>25,400 km</a:t>
              </a:r>
              <a:endParaRPr lang="en-US" sz="14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24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1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3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900"/>
                            </p:stCondLst>
                            <p:childTnLst>
                              <p:par>
                                <p:cTn id="74" presetID="16" presetClass="entr" presetSubtype="42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used 'the cloud'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29" y="1493102"/>
            <a:ext cx="7349450" cy="4813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434" y="1369815"/>
            <a:ext cx="7363398" cy="4823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080" y="1801617"/>
            <a:ext cx="7380000" cy="4834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309" y="1402086"/>
            <a:ext cx="7380000" cy="4834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7182" y="1773078"/>
            <a:ext cx="7380000" cy="4834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706" y="1473432"/>
            <a:ext cx="7380000" cy="4834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8745" y="1573315"/>
            <a:ext cx="7380000" cy="4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computation?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33525"/>
            <a:ext cx="7848600" cy="4733925"/>
          </a:xfrm>
        </p:spPr>
        <p:txBody>
          <a:bodyPr/>
          <a:lstStyle/>
          <a:p>
            <a:r>
              <a:rPr lang="en-US" smtClean="0"/>
              <a:t>No single computer can </a:t>
            </a:r>
            <a:br>
              <a:rPr lang="en-US" smtClean="0"/>
            </a:br>
            <a:r>
              <a:rPr lang="en-US" smtClean="0"/>
              <a:t>process that much data</a:t>
            </a:r>
          </a:p>
          <a:p>
            <a:pPr lvl="1"/>
            <a:r>
              <a:rPr lang="en-US" smtClean="0"/>
              <a:t>Need many computers!</a:t>
            </a:r>
          </a:p>
          <a:p>
            <a:r>
              <a:rPr lang="en-US" smtClean="0"/>
              <a:t>How many computers do</a:t>
            </a:r>
            <a:br>
              <a:rPr lang="en-US" smtClean="0"/>
            </a:br>
            <a:r>
              <a:rPr lang="en-US" smtClean="0"/>
              <a:t>modern services need?</a:t>
            </a:r>
          </a:p>
          <a:p>
            <a:pPr lvl="1"/>
            <a:r>
              <a:rPr lang="en-US" smtClean="0"/>
              <a:t>Facebook is thought to have more than 60,000 servers</a:t>
            </a:r>
          </a:p>
          <a:p>
            <a:pPr lvl="1"/>
            <a:r>
              <a:rPr lang="en-US" smtClean="0"/>
              <a:t>1&amp;1 Internet has over 70,000 servers</a:t>
            </a:r>
          </a:p>
          <a:p>
            <a:pPr lvl="1"/>
            <a:r>
              <a:rPr lang="en-US" smtClean="0"/>
              <a:t>Akamai has 95,000 servers in 71 countries</a:t>
            </a:r>
          </a:p>
          <a:p>
            <a:pPr lvl="1"/>
            <a:r>
              <a:rPr lang="en-US" smtClean="0"/>
              <a:t>Intel has ~100,000 servers in 97 data centers</a:t>
            </a:r>
          </a:p>
          <a:p>
            <a:pPr lvl="1"/>
            <a:r>
              <a:rPr lang="en-US" smtClean="0"/>
              <a:t>Microsoft reportedly had at least 200,000 servers in 2008 </a:t>
            </a:r>
          </a:p>
          <a:p>
            <a:pPr lvl="1"/>
            <a:r>
              <a:rPr lang="en-US" smtClean="0"/>
              <a:t>Google is thought to have more than 1 million servers, </a:t>
            </a:r>
            <a:br>
              <a:rPr lang="en-US" smtClean="0"/>
            </a:br>
            <a:r>
              <a:rPr lang="en-US" smtClean="0"/>
              <a:t>is planning for 10 million (according to Jeff Dean)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>
              <a:buNone/>
            </a:pP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23" name="Picture 22" descr="intel-datacen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48349" y="1485900"/>
            <a:ext cx="2905125" cy="189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should I care?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28751"/>
            <a:ext cx="7772400" cy="5133974"/>
          </a:xfrm>
        </p:spPr>
        <p:txBody>
          <a:bodyPr/>
          <a:lstStyle/>
          <a:p>
            <a:r>
              <a:rPr lang="en-US" sz="2400" dirty="0" smtClean="0"/>
              <a:t>Suppose you want to build the next Google</a:t>
            </a:r>
          </a:p>
          <a:p>
            <a:r>
              <a:rPr lang="en-US" sz="2400" dirty="0" smtClean="0"/>
              <a:t>How do you...</a:t>
            </a:r>
          </a:p>
          <a:p>
            <a:pPr lvl="1"/>
            <a:r>
              <a:rPr lang="en-US" dirty="0" smtClean="0"/>
              <a:t>... </a:t>
            </a:r>
            <a:r>
              <a:rPr lang="en-US" sz="1800" dirty="0" smtClean="0"/>
              <a:t>download and store billions of web pages and images?</a:t>
            </a:r>
          </a:p>
          <a:p>
            <a:pPr lvl="1"/>
            <a:r>
              <a:rPr lang="en-US" sz="1800" dirty="0" smtClean="0"/>
              <a:t>... quickly find the pages that contain a given set of terms?</a:t>
            </a:r>
          </a:p>
          <a:p>
            <a:pPr lvl="1"/>
            <a:r>
              <a:rPr lang="en-US" sz="1800" dirty="0" smtClean="0"/>
              <a:t>... find the pages that are most relevant to a given search?</a:t>
            </a:r>
          </a:p>
          <a:p>
            <a:pPr lvl="1"/>
            <a:r>
              <a:rPr lang="en-US" sz="1800" dirty="0" smtClean="0"/>
              <a:t>... answer 1.2 billion queries of this type </a:t>
            </a:r>
            <a:r>
              <a:rPr lang="en-US" sz="1800" u="sng" dirty="0" smtClean="0"/>
              <a:t>every day</a:t>
            </a:r>
            <a:r>
              <a:rPr lang="en-US" sz="1800" dirty="0" smtClean="0"/>
              <a:t>?</a:t>
            </a:r>
          </a:p>
          <a:p>
            <a:pPr lvl="1"/>
            <a:endParaRPr lang="en-US" sz="1600" dirty="0" smtClean="0"/>
          </a:p>
          <a:p>
            <a:r>
              <a:rPr lang="en-US" sz="2400" dirty="0" smtClean="0"/>
              <a:t>Suppose you want to build the next Facebook</a:t>
            </a:r>
          </a:p>
          <a:p>
            <a:r>
              <a:rPr lang="en-US" sz="2400" dirty="0" smtClean="0"/>
              <a:t>How do you...</a:t>
            </a:r>
          </a:p>
          <a:p>
            <a:pPr lvl="1"/>
            <a:r>
              <a:rPr lang="en-US" sz="1800" dirty="0" smtClean="0"/>
              <a:t>... store the profiles and photos of over 1 billion users?</a:t>
            </a:r>
          </a:p>
          <a:p>
            <a:pPr lvl="1"/>
            <a:r>
              <a:rPr lang="en-US" sz="1800" dirty="0" smtClean="0"/>
              <a:t>... avoid losing any of them?</a:t>
            </a:r>
          </a:p>
          <a:p>
            <a:pPr lvl="1"/>
            <a:r>
              <a:rPr lang="en-US" sz="1800" dirty="0" smtClean="0"/>
              <a:t>... find out which users might want to be friends?</a:t>
            </a:r>
          </a:p>
          <a:p>
            <a:pPr lvl="1"/>
            <a:endParaRPr lang="en-US" sz="1800" dirty="0" smtClean="0"/>
          </a:p>
          <a:p>
            <a:r>
              <a:rPr lang="en-US" sz="2400" dirty="0" smtClean="0"/>
              <a:t>Stay tuned!</a:t>
            </a:r>
          </a:p>
          <a:p>
            <a:pPr lvl="1"/>
            <a:endParaRPr lang="en-US" sz="1800" dirty="0" smtClean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47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43624" y="2514600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526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19575"/>
            <a:ext cx="7772400" cy="1800225"/>
          </a:xfrm>
        </p:spPr>
        <p:txBody>
          <a:bodyPr/>
          <a:lstStyle/>
          <a:p>
            <a:r>
              <a:rPr lang="en-US" smtClean="0"/>
              <a:t>What if one computer is not enough?</a:t>
            </a:r>
          </a:p>
          <a:p>
            <a:pPr lvl="1"/>
            <a:r>
              <a:rPr lang="en-US" smtClean="0"/>
              <a:t>Buy a bigger (server-class) computer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What if the biggest computer is not enough?</a:t>
            </a:r>
          </a:p>
          <a:p>
            <a:pPr lvl="1"/>
            <a:r>
              <a:rPr lang="en-US" smtClean="0"/>
              <a:t>Buy many computers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399982"/>
            <a:ext cx="853494" cy="1009967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3826588" y="2084358"/>
            <a:ext cx="1250237" cy="136818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5686055" y="598629"/>
            <a:ext cx="2029194" cy="282283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85975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PC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3867151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Server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6210299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Cluster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5149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Clusters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886326"/>
            <a:ext cx="7772400" cy="1609724"/>
          </a:xfrm>
        </p:spPr>
        <p:txBody>
          <a:bodyPr/>
          <a:lstStyle/>
          <a:p>
            <a:r>
              <a:rPr lang="en-US" smtClean="0"/>
              <a:t>Characteristics of a cluster:</a:t>
            </a:r>
          </a:p>
          <a:p>
            <a:pPr lvl="1"/>
            <a:r>
              <a:rPr lang="en-US" smtClean="0"/>
              <a:t>Many similar machines, close interconnection (same room?)</a:t>
            </a:r>
          </a:p>
          <a:p>
            <a:pPr lvl="1"/>
            <a:r>
              <a:rPr lang="en-US" smtClean="0"/>
              <a:t>Often special, standardized hardware (racks, blades)</a:t>
            </a:r>
          </a:p>
          <a:p>
            <a:pPr lvl="1"/>
            <a:r>
              <a:rPr lang="en-US" smtClean="0"/>
              <a:t>Usually owned and used by a single organization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clu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95082" y="1536425"/>
            <a:ext cx="2341034" cy="3256640"/>
          </a:xfrm>
          <a:prstGeom prst="rect">
            <a:avLst/>
          </a:prstGeom>
        </p:spPr>
      </p:pic>
      <p:pic>
        <p:nvPicPr>
          <p:cNvPr id="53" name="Picture 52" descr="dell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7250" y="2890463"/>
            <a:ext cx="2033587" cy="829049"/>
          </a:xfrm>
          <a:prstGeom prst="rect">
            <a:avLst/>
          </a:prstGeom>
        </p:spPr>
      </p:pic>
      <p:pic>
        <p:nvPicPr>
          <p:cNvPr id="54" name="Picture 53" descr="cluster_switch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9025" y="1533525"/>
            <a:ext cx="1549400" cy="1162050"/>
          </a:xfrm>
          <a:prstGeom prst="rect">
            <a:avLst/>
          </a:prstGeom>
        </p:spPr>
      </p:pic>
      <p:pic>
        <p:nvPicPr>
          <p:cNvPr id="55" name="Picture 54" descr="nas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2050" y="3946388"/>
            <a:ext cx="1509712" cy="778011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4" idx="1"/>
          </p:cNvCxnSpPr>
          <p:nvPr/>
        </p:nvCxnSpPr>
        <p:spPr bwMode="auto">
          <a:xfrm rot="10800000">
            <a:off x="2581277" y="1981200"/>
            <a:ext cx="2317748" cy="1333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9" name="Straight Arrow Connector 58"/>
          <p:cNvCxnSpPr/>
          <p:nvPr/>
        </p:nvCxnSpPr>
        <p:spPr bwMode="auto">
          <a:xfrm rot="10800000">
            <a:off x="2600326" y="2362200"/>
            <a:ext cx="2060577" cy="9334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1" name="Straight Arrow Connector 60"/>
          <p:cNvCxnSpPr>
            <a:stCxn id="53" idx="1"/>
          </p:cNvCxnSpPr>
          <p:nvPr/>
        </p:nvCxnSpPr>
        <p:spPr bwMode="auto">
          <a:xfrm rot="10800000" flipV="1">
            <a:off x="2609850" y="3304987"/>
            <a:ext cx="2057400" cy="47643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" name="Straight Arrow Connector 63"/>
          <p:cNvCxnSpPr>
            <a:stCxn id="53" idx="1"/>
          </p:cNvCxnSpPr>
          <p:nvPr/>
        </p:nvCxnSpPr>
        <p:spPr bwMode="auto">
          <a:xfrm rot="10800000" flipV="1">
            <a:off x="2590800" y="3304987"/>
            <a:ext cx="2076450" cy="478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53" idx="1"/>
          </p:cNvCxnSpPr>
          <p:nvPr/>
        </p:nvCxnSpPr>
        <p:spPr bwMode="auto">
          <a:xfrm rot="10800000">
            <a:off x="2600326" y="3048000"/>
            <a:ext cx="2066925" cy="25698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3" idx="1"/>
          </p:cNvCxnSpPr>
          <p:nvPr/>
        </p:nvCxnSpPr>
        <p:spPr bwMode="auto">
          <a:xfrm rot="10800000">
            <a:off x="2590800" y="2714626"/>
            <a:ext cx="2076450" cy="59036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TextBox 76"/>
          <p:cNvSpPr txBox="1"/>
          <p:nvPr/>
        </p:nvSpPr>
        <p:spPr>
          <a:xfrm>
            <a:off x="6910831" y="3009900"/>
            <a:ext cx="1926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Many </a:t>
            </a:r>
            <a:r>
              <a:rPr lang="en-US" sz="1600" smtClean="0">
                <a:solidFill>
                  <a:srgbClr val="FF9900"/>
                </a:solidFill>
              </a:rPr>
              <a:t>nodes/blades</a:t>
            </a:r>
            <a:br>
              <a:rPr lang="en-US" sz="1600" smtClean="0">
                <a:solidFill>
                  <a:srgbClr val="FF9900"/>
                </a:solidFill>
              </a:rPr>
            </a:br>
            <a:r>
              <a:rPr lang="en-US" sz="1600" smtClean="0"/>
              <a:t>(often identical)</a:t>
            </a:r>
            <a:endParaRPr lang="en-US" sz="1600"/>
          </a:p>
        </p:txBody>
      </p:sp>
      <p:sp>
        <p:nvSpPr>
          <p:cNvPr id="78" name="TextBox 77"/>
          <p:cNvSpPr txBox="1"/>
          <p:nvPr/>
        </p:nvSpPr>
        <p:spPr>
          <a:xfrm>
            <a:off x="6819976" y="1571625"/>
            <a:ext cx="21086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Network </a:t>
            </a:r>
            <a:r>
              <a:rPr lang="en-US" sz="1600" smtClean="0">
                <a:solidFill>
                  <a:srgbClr val="FF9900"/>
                </a:solidFill>
              </a:rPr>
              <a:t>switch</a:t>
            </a: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>(connects nodes with</a:t>
            </a:r>
            <a:br>
              <a:rPr lang="en-US" sz="1600" smtClean="0"/>
            </a:br>
            <a:r>
              <a:rPr lang="en-US" sz="1600" smtClean="0"/>
              <a:t>each other and </a:t>
            </a:r>
            <a:br>
              <a:rPr lang="en-US" sz="1600" smtClean="0"/>
            </a:br>
            <a:r>
              <a:rPr lang="en-US" sz="1600" smtClean="0"/>
              <a:t>with other racks)</a:t>
            </a:r>
            <a:endParaRPr lang="en-US" sz="1600"/>
          </a:p>
        </p:txBody>
      </p:sp>
      <p:sp>
        <p:nvSpPr>
          <p:cNvPr id="79" name="TextBox 78"/>
          <p:cNvSpPr txBox="1"/>
          <p:nvPr/>
        </p:nvSpPr>
        <p:spPr>
          <a:xfrm>
            <a:off x="7059322" y="4171950"/>
            <a:ext cx="1763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Storage device(s)</a:t>
            </a:r>
            <a:endParaRPr lang="en-US" sz="1600"/>
          </a:p>
        </p:txBody>
      </p:sp>
      <p:cxnSp>
        <p:nvCxnSpPr>
          <p:cNvPr id="80" name="Straight Arrow Connector 79"/>
          <p:cNvCxnSpPr>
            <a:stCxn id="55" idx="1"/>
          </p:cNvCxnSpPr>
          <p:nvPr/>
        </p:nvCxnSpPr>
        <p:spPr bwMode="auto">
          <a:xfrm rot="10800000">
            <a:off x="2638426" y="4257674"/>
            <a:ext cx="2333625" cy="777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2" name="TextBox 81"/>
          <p:cNvSpPr txBox="1"/>
          <p:nvPr/>
        </p:nvSpPr>
        <p:spPr>
          <a:xfrm>
            <a:off x="680685" y="2962275"/>
            <a:ext cx="614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Rack</a:t>
            </a:r>
            <a:endParaRPr lang="en-US" sz="1600"/>
          </a:p>
        </p:txBody>
      </p:sp>
      <p:cxnSp>
        <p:nvCxnSpPr>
          <p:cNvPr id="83" name="Straight Arrow Connector 82"/>
          <p:cNvCxnSpPr>
            <a:stCxn id="82" idx="3"/>
          </p:cNvCxnSpPr>
          <p:nvPr/>
        </p:nvCxnSpPr>
        <p:spPr bwMode="auto">
          <a:xfrm flipV="1">
            <a:off x="1294764" y="3124200"/>
            <a:ext cx="648336" cy="73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7848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Power and cooling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Clusters need lots of power</a:t>
            </a:r>
          </a:p>
          <a:p>
            <a:pPr lvl="1"/>
            <a:r>
              <a:rPr lang="en-US" smtClean="0"/>
              <a:t>Example: 140 Watts per server</a:t>
            </a:r>
          </a:p>
          <a:p>
            <a:pPr lvl="1"/>
            <a:r>
              <a:rPr lang="en-US" smtClean="0"/>
              <a:t>Rack with 32 servers: 4.5kW (needs special power supply!)</a:t>
            </a:r>
          </a:p>
          <a:p>
            <a:pPr lvl="1"/>
            <a:r>
              <a:rPr lang="en-US" smtClean="0"/>
              <a:t>Most of this power is converted into heat</a:t>
            </a:r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r>
              <a:rPr lang="en-US" smtClean="0"/>
              <a:t>Large clusters need massive cooling</a:t>
            </a:r>
          </a:p>
          <a:p>
            <a:pPr lvl="1"/>
            <a:r>
              <a:rPr lang="en-US" smtClean="0"/>
              <a:t>4.5kW is about 3 space heaters</a:t>
            </a:r>
          </a:p>
          <a:p>
            <a:pPr lvl="1"/>
            <a:r>
              <a:rPr lang="en-US" smtClean="0"/>
              <a:t>And that's just one rack!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829301" y="5067300"/>
            <a:ext cx="2007630" cy="981075"/>
            <a:chOff x="5876925" y="1838325"/>
            <a:chExt cx="2943225" cy="1438275"/>
          </a:xfrm>
        </p:grpSpPr>
        <p:pic>
          <p:nvPicPr>
            <p:cNvPr id="6" name="Picture 5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6925" y="1838325"/>
              <a:ext cx="1428750" cy="1428750"/>
            </a:xfrm>
            <a:prstGeom prst="rect">
              <a:avLst/>
            </a:prstGeom>
          </p:spPr>
        </p:pic>
        <p:pic>
          <p:nvPicPr>
            <p:cNvPr id="7" name="Picture 6" descr="unnamed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1400" y="1847850"/>
              <a:ext cx="1428750" cy="1428750"/>
            </a:xfrm>
            <a:prstGeom prst="rect">
              <a:avLst/>
            </a:prstGeom>
          </p:spPr>
        </p:pic>
      </p:grpSp>
      <p:pic>
        <p:nvPicPr>
          <p:cNvPr id="11" name="Picture 10" descr="unnam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19628" y="5083322"/>
            <a:ext cx="974578" cy="97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76725"/>
            <a:ext cx="7772400" cy="1743075"/>
          </a:xfrm>
        </p:spPr>
        <p:txBody>
          <a:bodyPr/>
          <a:lstStyle/>
          <a:p>
            <a:r>
              <a:rPr lang="en-US" smtClean="0"/>
              <a:t>What if your cluster is too big (hot, power hungry) to fit into your office building?</a:t>
            </a:r>
          </a:p>
          <a:p>
            <a:pPr lvl="1"/>
            <a:r>
              <a:rPr lang="en-US" smtClean="0"/>
              <a:t>Build a separate building for the cluster</a:t>
            </a:r>
          </a:p>
          <a:p>
            <a:pPr lvl="1"/>
            <a:r>
              <a:rPr lang="en-US" smtClean="0"/>
              <a:t>Building can have lots of cooling and power</a:t>
            </a:r>
          </a:p>
          <a:p>
            <a:pPr lvl="1"/>
            <a:r>
              <a:rPr lang="en-US" smtClean="0"/>
              <a:t>Result: Data center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95425" y="2549217"/>
            <a:ext cx="723053" cy="855613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H="1">
            <a:off x="2561690" y="2169523"/>
            <a:ext cx="1146302" cy="1254444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108571" y="1714410"/>
            <a:ext cx="1226458" cy="17061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9700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PC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2562226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Server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4229099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Cluster</a:t>
            </a:r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6467474" y="3533775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Data center</a:t>
            </a:r>
            <a:endParaRPr lang="en-US" sz="1400"/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72162" y="1285875"/>
            <a:ext cx="2276475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3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a data center look like?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953000"/>
            <a:ext cx="7772400" cy="1238250"/>
          </a:xfrm>
        </p:spPr>
        <p:txBody>
          <a:bodyPr/>
          <a:lstStyle/>
          <a:p>
            <a:r>
              <a:rPr lang="en-US" smtClean="0"/>
              <a:t>A warehouse-sized computer</a:t>
            </a:r>
          </a:p>
          <a:p>
            <a:pPr lvl="1"/>
            <a:r>
              <a:rPr lang="en-US" smtClean="0"/>
              <a:t>A single data center can easily contain 10,000 racks with 100 cores in each rack (1,000,000 cores total)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58589" y="4238625"/>
            <a:ext cx="3002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Google data center in The Dalles, Oregon</a:t>
            </a:r>
            <a:endParaRPr lang="en-US" sz="1200"/>
          </a:p>
        </p:txBody>
      </p:sp>
      <p:pic>
        <p:nvPicPr>
          <p:cNvPr id="8" name="Picture 7" descr="search.6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43100" y="2019300"/>
            <a:ext cx="5715000" cy="22479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1520" y="2162175"/>
            <a:ext cx="13790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Data centers</a:t>
            </a:r>
            <a:br>
              <a:rPr lang="en-US" sz="1600" smtClean="0"/>
            </a:br>
            <a:r>
              <a:rPr lang="en-US" sz="1600" smtClean="0"/>
              <a:t>(size of a </a:t>
            </a:r>
            <a:br>
              <a:rPr lang="en-US" sz="1600" smtClean="0"/>
            </a:br>
            <a:r>
              <a:rPr lang="en-US" sz="1600" smtClean="0"/>
              <a:t>football field)</a:t>
            </a:r>
            <a:endParaRPr lang="en-US" sz="1600"/>
          </a:p>
        </p:txBody>
      </p:sp>
      <p:sp>
        <p:nvSpPr>
          <p:cNvPr id="10" name="TextBox 9"/>
          <p:cNvSpPr txBox="1"/>
          <p:nvPr/>
        </p:nvSpPr>
        <p:spPr>
          <a:xfrm>
            <a:off x="5161637" y="1343025"/>
            <a:ext cx="85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Cooling</a:t>
            </a:r>
            <a:br>
              <a:rPr lang="en-US" sz="1600" smtClean="0"/>
            </a:br>
            <a:r>
              <a:rPr lang="en-US" sz="1600" smtClean="0"/>
              <a:t>plant</a:t>
            </a:r>
            <a:endParaRPr lang="en-US" sz="1600"/>
          </a:p>
        </p:txBody>
      </p:sp>
      <p:cxnSp>
        <p:nvCxnSpPr>
          <p:cNvPr id="12" name="Straight Arrow Connector 11"/>
          <p:cNvCxnSpPr>
            <a:stCxn id="9" idx="3"/>
          </p:cNvCxnSpPr>
          <p:nvPr/>
        </p:nvCxnSpPr>
        <p:spPr bwMode="auto">
          <a:xfrm>
            <a:off x="1810616" y="2577674"/>
            <a:ext cx="2418484" cy="413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781175" y="2724150"/>
            <a:ext cx="1123950" cy="838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5400000">
            <a:off x="4881563" y="2290762"/>
            <a:ext cx="90487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3" name="Picture 12" descr="google-dalles-phot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55976" y="1558226"/>
            <a:ext cx="2630768" cy="197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353050"/>
            <a:ext cx="7772400" cy="838200"/>
          </a:xfrm>
        </p:spPr>
        <p:txBody>
          <a:bodyPr/>
          <a:lstStyle/>
          <a:p>
            <a:r>
              <a:rPr lang="en-US" smtClean="0"/>
              <a:t>Hundreds or thousands of racks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28" name="Picture 27" descr="_serverroom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3949" y="1557480"/>
            <a:ext cx="4848225" cy="3224070"/>
          </a:xfrm>
          <a:prstGeom prst="rect">
            <a:avLst/>
          </a:prstGeom>
        </p:spPr>
      </p:pic>
      <p:pic>
        <p:nvPicPr>
          <p:cNvPr id="31" name="Picture 30" descr="_serverroom3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4477" y="1543049"/>
            <a:ext cx="2070653" cy="323850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439999" y="476250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2001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257800"/>
            <a:ext cx="7772400" cy="933450"/>
          </a:xfrm>
        </p:spPr>
        <p:txBody>
          <a:bodyPr/>
          <a:lstStyle/>
          <a:p>
            <a:r>
              <a:rPr lang="en-US" smtClean="0"/>
              <a:t>Massive networking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97074" y="440055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pic>
        <p:nvPicPr>
          <p:cNvPr id="9" name="Picture 8" descr="_fiberoptic_cabl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81226" y="1800224"/>
            <a:ext cx="3438524" cy="2578894"/>
          </a:xfrm>
          <a:prstGeom prst="rect">
            <a:avLst/>
          </a:prstGeom>
        </p:spPr>
      </p:pic>
      <p:pic>
        <p:nvPicPr>
          <p:cNvPr id="12" name="Picture 11" descr="_cisco1200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155" y="1781175"/>
            <a:ext cx="1967119" cy="262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64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625" y="3724186"/>
            <a:ext cx="2341056" cy="2840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in your pocket and beyond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AF25D-2282-4A01-B1B7-8122C6628E7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92" y="1483965"/>
            <a:ext cx="2910862" cy="2183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568" y="3795533"/>
            <a:ext cx="4984067" cy="2552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894" y="1654058"/>
            <a:ext cx="3382175" cy="20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257800"/>
            <a:ext cx="7772400" cy="933450"/>
          </a:xfrm>
        </p:spPr>
        <p:txBody>
          <a:bodyPr/>
          <a:lstStyle/>
          <a:p>
            <a:r>
              <a:rPr lang="en-US" smtClean="0"/>
              <a:t>Emergency power supplies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906724" y="4505325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pic>
        <p:nvPicPr>
          <p:cNvPr id="11" name="Picture 10" descr="_diesel_engin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649" y="1821656"/>
            <a:ext cx="3609975" cy="2707481"/>
          </a:xfrm>
          <a:prstGeom prst="rect">
            <a:avLst/>
          </a:prstGeom>
        </p:spPr>
      </p:pic>
      <p:pic>
        <p:nvPicPr>
          <p:cNvPr id="13" name="Picture 12" descr="_diesel_tank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2908" y="1819275"/>
            <a:ext cx="2042092" cy="2724150"/>
          </a:xfrm>
          <a:prstGeom prst="rect">
            <a:avLst/>
          </a:prstGeom>
        </p:spPr>
      </p:pic>
      <p:pic>
        <p:nvPicPr>
          <p:cNvPr id="14" name="Picture 13" descr="_battery block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5204" y="1828799"/>
            <a:ext cx="2020671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data center?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idx="1"/>
          </p:nvPr>
        </p:nvSpPr>
        <p:spPr>
          <a:xfrm>
            <a:off x="990600" y="5257800"/>
            <a:ext cx="7772400" cy="933450"/>
          </a:xfrm>
        </p:spPr>
        <p:txBody>
          <a:bodyPr/>
          <a:lstStyle/>
          <a:p>
            <a:r>
              <a:rPr lang="en-US" smtClean="0"/>
              <a:t>Massive cooling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39999" y="4324350"/>
            <a:ext cx="10209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Source: 1&amp;1</a:t>
            </a:r>
            <a:endParaRPr lang="en-US" sz="1200"/>
          </a:p>
        </p:txBody>
      </p:sp>
      <p:grpSp>
        <p:nvGrpSpPr>
          <p:cNvPr id="11" name="Group 10"/>
          <p:cNvGrpSpPr/>
          <p:nvPr/>
        </p:nvGrpSpPr>
        <p:grpSpPr>
          <a:xfrm>
            <a:off x="1495426" y="1743075"/>
            <a:ext cx="7010618" cy="2543175"/>
            <a:chOff x="276225" y="1752600"/>
            <a:chExt cx="8074025" cy="2928937"/>
          </a:xfrm>
        </p:grpSpPr>
        <p:pic>
          <p:nvPicPr>
            <p:cNvPr id="9" name="Picture 8" descr="_cooling_system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225" y="1759743"/>
              <a:ext cx="3895725" cy="2921794"/>
            </a:xfrm>
            <a:prstGeom prst="rect">
              <a:avLst/>
            </a:prstGeom>
          </p:spPr>
        </p:pic>
        <p:pic>
          <p:nvPicPr>
            <p:cNvPr id="10" name="Picture 9" descr="_cooling_towers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64050" y="1752600"/>
              <a:ext cx="3886200" cy="2914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1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Energy matters!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38624"/>
            <a:ext cx="7772400" cy="2228851"/>
          </a:xfrm>
        </p:spPr>
        <p:txBody>
          <a:bodyPr/>
          <a:lstStyle/>
          <a:p>
            <a:r>
              <a:rPr lang="en-US" smtClean="0"/>
              <a:t>Data centers consume a lot of energy</a:t>
            </a:r>
          </a:p>
          <a:p>
            <a:pPr lvl="1"/>
            <a:r>
              <a:rPr lang="en-US" smtClean="0"/>
              <a:t>Makes sense to build them near sources of cheap electricity</a:t>
            </a:r>
          </a:p>
          <a:p>
            <a:pPr lvl="1"/>
            <a:r>
              <a:rPr lang="en-US" smtClean="0"/>
              <a:t>Example: Price per KWh is 3.6ct in Idaho (near hydroelectric power), 10ct in California (long distance transmission), 18ct in Hawaii (must ship fuel)</a:t>
            </a:r>
          </a:p>
          <a:p>
            <a:pPr lvl="1"/>
            <a:r>
              <a:rPr lang="en-US" smtClean="0"/>
              <a:t>Most of this is converted into heat </a:t>
            </a:r>
            <a:r>
              <a:rPr lang="en-US" smtClean="0">
                <a:sym typeface="Symbol"/>
              </a:rPr>
              <a:t> Cooling is a big issue!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238374" y="1606550"/>
          <a:ext cx="5038725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408"/>
                <a:gridCol w="953343"/>
                <a:gridCol w="1590675"/>
                <a:gridCol w="1257299"/>
              </a:tblGrid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Company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Servers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Electricity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Cost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eBay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16K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~0.6*10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~$3.7M/yr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Akamai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40K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~1.7*10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~$10M/yr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Rackspace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50K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~2*10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~$12M/yr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Microsoft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&gt;200K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&gt;6*10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&gt;$36M/yr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Google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&gt;500K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&gt;6.3*10</a:t>
                      </a:r>
                      <a:r>
                        <a:rPr lang="en-US" sz="1600" baseline="30000" smtClean="0"/>
                        <a:t>5</a:t>
                      </a:r>
                      <a:r>
                        <a:rPr lang="en-US" sz="1600" smtClean="0"/>
                        <a:t> MWh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smtClean="0"/>
                        <a:t>&gt;$38M/yr</a:t>
                      </a:r>
                      <a:endParaRPr lang="en-US" sz="1600"/>
                    </a:p>
                  </a:txBody>
                  <a:tcPr/>
                </a:tc>
              </a:tr>
              <a:tr h="333829">
                <a:tc>
                  <a:txBody>
                    <a:bodyPr/>
                    <a:lstStyle/>
                    <a:p>
                      <a:r>
                        <a:rPr lang="en-US" sz="1600" smtClean="0"/>
                        <a:t>USA (2006)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888400" y="3895725"/>
            <a:ext cx="23903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Source: Qureshi et al., SIGCOMM 2009</a:t>
            </a:r>
            <a:endParaRPr lang="en-US" sz="1000"/>
          </a:p>
        </p:txBody>
      </p:sp>
      <p:sp>
        <p:nvSpPr>
          <p:cNvPr id="10" name="TextBox 9"/>
          <p:cNvSpPr txBox="1"/>
          <p:nvPr/>
        </p:nvSpPr>
        <p:spPr>
          <a:xfrm>
            <a:off x="3710406" y="3612777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10.9M</a:t>
            </a:r>
            <a:endParaRPr lang="en-US" sz="1600"/>
          </a:p>
        </p:txBody>
      </p:sp>
      <p:sp>
        <p:nvSpPr>
          <p:cNvPr id="11" name="TextBox 10"/>
          <p:cNvSpPr txBox="1"/>
          <p:nvPr/>
        </p:nvSpPr>
        <p:spPr>
          <a:xfrm>
            <a:off x="4567495" y="3621741"/>
            <a:ext cx="14542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610*10</a:t>
            </a:r>
            <a:r>
              <a:rPr lang="en-US" sz="1600" baseline="30000" smtClean="0"/>
              <a:t>5</a:t>
            </a:r>
            <a:r>
              <a:rPr lang="en-US" sz="1600" smtClean="0"/>
              <a:t> MWh</a:t>
            </a:r>
            <a:endParaRPr lang="en-US" sz="1600"/>
          </a:p>
        </p:txBody>
      </p:sp>
      <p:sp>
        <p:nvSpPr>
          <p:cNvPr id="12" name="TextBox 11"/>
          <p:cNvSpPr txBox="1"/>
          <p:nvPr/>
        </p:nvSpPr>
        <p:spPr>
          <a:xfrm>
            <a:off x="6328834" y="3612776"/>
            <a:ext cx="956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smtClean="0"/>
              <a:t>$4.5B/yr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9003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10075"/>
            <a:ext cx="7772400" cy="1609725"/>
          </a:xfrm>
        </p:spPr>
        <p:txBody>
          <a:bodyPr/>
          <a:lstStyle/>
          <a:p>
            <a:r>
              <a:rPr lang="en-US" smtClean="0"/>
              <a:t>What if even a data center is not big enough?</a:t>
            </a:r>
          </a:p>
          <a:p>
            <a:pPr lvl="1"/>
            <a:r>
              <a:rPr lang="en-US" smtClean="0"/>
              <a:t>Build additional data centers</a:t>
            </a:r>
          </a:p>
          <a:p>
            <a:pPr lvl="1"/>
            <a:r>
              <a:rPr lang="en-US" smtClean="0"/>
              <a:t>Where? How many?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s1_c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1025" y="2783204"/>
            <a:ext cx="529644" cy="626745"/>
          </a:xfrm>
          <a:prstGeom prst="rect">
            <a:avLst/>
          </a:prstGeom>
        </p:spPr>
      </p:pic>
      <p:pic>
        <p:nvPicPr>
          <p:cNvPr id="7" name="Picture 6" descr="s2_cut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362075" y="2505074"/>
            <a:ext cx="839678" cy="918893"/>
          </a:xfrm>
          <a:prstGeom prst="rect">
            <a:avLst/>
          </a:prstGeom>
        </p:spPr>
      </p:pic>
      <p:pic>
        <p:nvPicPr>
          <p:cNvPr id="8" name="Picture 7" descr="cluster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95181" y="2171699"/>
            <a:ext cx="898393" cy="12497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1475" y="3543300"/>
            <a:ext cx="885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PC</a:t>
            </a:r>
            <a:endParaRPr lang="en-US" sz="1400"/>
          </a:p>
        </p:txBody>
      </p:sp>
      <p:sp>
        <p:nvSpPr>
          <p:cNvPr id="14" name="TextBox 13"/>
          <p:cNvSpPr txBox="1"/>
          <p:nvPr/>
        </p:nvSpPr>
        <p:spPr>
          <a:xfrm>
            <a:off x="1190626" y="3524250"/>
            <a:ext cx="11334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Server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409824" y="3533775"/>
            <a:ext cx="1019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Cluster</a:t>
            </a:r>
            <a:endParaRPr 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4038599" y="3533775"/>
            <a:ext cx="1190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Data center</a:t>
            </a:r>
            <a:endParaRPr 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6210298" y="3524250"/>
            <a:ext cx="2381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mtClean="0"/>
              <a:t>Network of data centers</a:t>
            </a:r>
            <a:endParaRPr lang="en-US" sz="1400"/>
          </a:p>
        </p:txBody>
      </p:sp>
      <p:pic>
        <p:nvPicPr>
          <p:cNvPr id="18" name="Picture 17" descr="google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29050" y="1746104"/>
            <a:ext cx="1738312" cy="1701946"/>
          </a:xfrm>
          <a:prstGeom prst="rect">
            <a:avLst/>
          </a:prstGeom>
        </p:spPr>
      </p:pic>
      <p:pic>
        <p:nvPicPr>
          <p:cNvPr id="19" name="Picture 18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6975" y="1203179"/>
            <a:ext cx="704850" cy="690104"/>
          </a:xfrm>
          <a:prstGeom prst="rect">
            <a:avLst/>
          </a:prstGeom>
        </p:spPr>
      </p:pic>
      <p:pic>
        <p:nvPicPr>
          <p:cNvPr id="20" name="Picture 19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8500" y="1203179"/>
            <a:ext cx="704850" cy="690104"/>
          </a:xfrm>
          <a:prstGeom prst="rect">
            <a:avLst/>
          </a:prstGeom>
        </p:spPr>
      </p:pic>
      <p:pic>
        <p:nvPicPr>
          <p:cNvPr id="21" name="Picture 20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0025" y="1203179"/>
            <a:ext cx="704850" cy="690104"/>
          </a:xfrm>
          <a:prstGeom prst="rect">
            <a:avLst/>
          </a:prstGeom>
        </p:spPr>
      </p:pic>
      <p:pic>
        <p:nvPicPr>
          <p:cNvPr id="22" name="Picture 21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1974704"/>
            <a:ext cx="704850" cy="690104"/>
          </a:xfrm>
          <a:prstGeom prst="rect">
            <a:avLst/>
          </a:prstGeom>
        </p:spPr>
      </p:pic>
      <p:pic>
        <p:nvPicPr>
          <p:cNvPr id="23" name="Picture 22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1974704"/>
            <a:ext cx="704850" cy="690104"/>
          </a:xfrm>
          <a:prstGeom prst="rect">
            <a:avLst/>
          </a:prstGeom>
        </p:spPr>
      </p:pic>
      <p:pic>
        <p:nvPicPr>
          <p:cNvPr id="24" name="Picture 23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0" y="1974704"/>
            <a:ext cx="704850" cy="690104"/>
          </a:xfrm>
          <a:prstGeom prst="rect">
            <a:avLst/>
          </a:prstGeom>
        </p:spPr>
      </p:pic>
      <p:pic>
        <p:nvPicPr>
          <p:cNvPr id="25" name="Picture 24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7450" y="2746229"/>
            <a:ext cx="704850" cy="690104"/>
          </a:xfrm>
          <a:prstGeom prst="rect">
            <a:avLst/>
          </a:prstGeom>
        </p:spPr>
      </p:pic>
      <p:pic>
        <p:nvPicPr>
          <p:cNvPr id="26" name="Picture 25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8975" y="2746229"/>
            <a:ext cx="704850" cy="690104"/>
          </a:xfrm>
          <a:prstGeom prst="rect">
            <a:avLst/>
          </a:prstGeom>
        </p:spPr>
      </p:pic>
      <p:pic>
        <p:nvPicPr>
          <p:cNvPr id="27" name="Picture 26" descr="googl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0500" y="2746229"/>
            <a:ext cx="704850" cy="690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6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Global distribution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867150"/>
            <a:ext cx="7772400" cy="2466975"/>
          </a:xfrm>
        </p:spPr>
        <p:txBody>
          <a:bodyPr/>
          <a:lstStyle/>
          <a:p>
            <a:r>
              <a:rPr lang="en-US" smtClean="0"/>
              <a:t>Data centers are often globally distributed</a:t>
            </a:r>
          </a:p>
          <a:p>
            <a:pPr lvl="1"/>
            <a:r>
              <a:rPr lang="en-US" smtClean="0"/>
              <a:t>Example above: Google data center locations (inferred)</a:t>
            </a:r>
          </a:p>
          <a:p>
            <a:r>
              <a:rPr lang="en-US" smtClean="0"/>
              <a:t>Why?</a:t>
            </a:r>
          </a:p>
          <a:p>
            <a:pPr lvl="1"/>
            <a:r>
              <a:rPr lang="en-US" smtClean="0"/>
              <a:t>Need to be close to users (physics!)</a:t>
            </a:r>
          </a:p>
          <a:p>
            <a:pPr lvl="1"/>
            <a:r>
              <a:rPr lang="en-US" smtClean="0"/>
              <a:t>Cheaper resources</a:t>
            </a:r>
          </a:p>
          <a:p>
            <a:pPr lvl="1"/>
            <a:r>
              <a:rPr lang="en-US" smtClean="0"/>
              <a:t>Protection against failures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Content Placeholder 5" descr="gdc-global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857520" y="1657349"/>
            <a:ext cx="3937821" cy="1828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gdc-us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23976" y="1657350"/>
            <a:ext cx="3421626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Problems with 'classical' scaling techniques </a:t>
            </a:r>
            <a:br>
              <a:rPr lang="en-US" dirty="0" smtClean="0">
                <a:solidFill>
                  <a:srgbClr val="FF9900"/>
                </a:solidFill>
              </a:rPr>
            </a:br>
            <a:endParaRPr lang="en-US" dirty="0" smtClean="0">
              <a:solidFill>
                <a:srgbClr val="FF9900"/>
              </a:solidFill>
            </a:endParaRPr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  <a:endParaRPr lang="en-US" dirty="0" smtClean="0"/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791324" y="2876550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069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#1: Difficult to dimension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286250"/>
            <a:ext cx="7772400" cy="1905000"/>
          </a:xfrm>
        </p:spPr>
        <p:txBody>
          <a:bodyPr/>
          <a:lstStyle/>
          <a:p>
            <a:r>
              <a:rPr lang="en-US" dirty="0" smtClean="0"/>
              <a:t>Problem: Load can vary considerably</a:t>
            </a:r>
          </a:p>
          <a:p>
            <a:pPr lvl="1"/>
            <a:r>
              <a:rPr lang="en-US" dirty="0" smtClean="0"/>
              <a:t>Peak load can exceed average load by factor 2x-10x [Why?]</a:t>
            </a:r>
          </a:p>
          <a:p>
            <a:pPr lvl="1"/>
            <a:r>
              <a:rPr lang="en-US" dirty="0" smtClean="0"/>
              <a:t>But: Few users deliberately provision for less than the peak</a:t>
            </a:r>
          </a:p>
          <a:p>
            <a:pPr lvl="1"/>
            <a:r>
              <a:rPr lang="en-US" dirty="0" smtClean="0"/>
              <a:t>Result: Server utilization in existing data centers ~5%-20%!!</a:t>
            </a:r>
          </a:p>
          <a:p>
            <a:pPr lvl="1"/>
            <a:r>
              <a:rPr lang="en-US" dirty="0" smtClean="0"/>
              <a:t>Dilemma: Waste resources or lose customers!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provisioning-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3949" y="1838325"/>
            <a:ext cx="3636341" cy="1831442"/>
          </a:xfrm>
          <a:prstGeom prst="rect">
            <a:avLst/>
          </a:prstGeom>
        </p:spPr>
      </p:pic>
      <p:pic>
        <p:nvPicPr>
          <p:cNvPr id="7" name="Picture 6" descr="provisioning-3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2051" y="1847850"/>
            <a:ext cx="3683578" cy="1819274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 bwMode="auto">
          <a:xfrm rot="5400000" flipH="1" flipV="1">
            <a:off x="1909763" y="2605088"/>
            <a:ext cx="82867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1859044" y="1790700"/>
            <a:ext cx="9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33CC33"/>
                </a:solidFill>
              </a:rPr>
              <a:t>2x-10x</a:t>
            </a:r>
            <a:endParaRPr lang="en-US">
              <a:solidFill>
                <a:srgbClr val="33CC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03516" y="1352550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FF0000"/>
                </a:solidFill>
              </a:rPr>
              <a:t>Jobs cannot </a:t>
            </a:r>
            <a:br>
              <a:rPr lang="en-US" sz="1600" smtClean="0">
                <a:solidFill>
                  <a:srgbClr val="FF0000"/>
                </a:solidFill>
              </a:rPr>
            </a:br>
            <a:r>
              <a:rPr lang="en-US" sz="1600" smtClean="0">
                <a:solidFill>
                  <a:srgbClr val="FF0000"/>
                </a:solidFill>
              </a:rPr>
              <a:t>be completed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83261" y="1352550"/>
            <a:ext cx="12009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>
                <a:solidFill>
                  <a:srgbClr val="FF0000"/>
                </a:solidFill>
              </a:rPr>
              <a:t>Dissatisfied</a:t>
            </a:r>
            <a:br>
              <a:rPr lang="en-US" sz="1600" smtClean="0">
                <a:solidFill>
                  <a:srgbClr val="FF0000"/>
                </a:solidFill>
              </a:rPr>
            </a:br>
            <a:r>
              <a:rPr lang="en-US" sz="1600" smtClean="0">
                <a:solidFill>
                  <a:srgbClr val="FF0000"/>
                </a:solidFill>
              </a:rPr>
              <a:t>customers</a:t>
            </a:r>
            <a:br>
              <a:rPr lang="en-US" sz="1600" smtClean="0">
                <a:solidFill>
                  <a:srgbClr val="FF0000"/>
                </a:solidFill>
              </a:rPr>
            </a:br>
            <a:r>
              <a:rPr lang="en-US" sz="1600" smtClean="0">
                <a:solidFill>
                  <a:srgbClr val="FF0000"/>
                </a:solidFill>
              </a:rPr>
              <a:t>leave</a:t>
            </a:r>
            <a:endParaRPr lang="en-US" sz="1600">
              <a:solidFill>
                <a:srgbClr val="FF0000"/>
              </a:solidFill>
            </a:endParaRPr>
          </a:p>
        </p:txBody>
      </p:sp>
      <p:cxnSp>
        <p:nvCxnSpPr>
          <p:cNvPr id="15" name="Straight Arrow Connector 14"/>
          <p:cNvCxnSpPr>
            <a:stCxn id="12" idx="2"/>
          </p:cNvCxnSpPr>
          <p:nvPr/>
        </p:nvCxnSpPr>
        <p:spPr bwMode="auto">
          <a:xfrm rot="5400000">
            <a:off x="5615423" y="2027377"/>
            <a:ext cx="482024" cy="301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rot="16200000" flipH="1">
            <a:off x="7367587" y="2262187"/>
            <a:ext cx="333376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rot="10800000" flipV="1">
            <a:off x="6667500" y="2171699"/>
            <a:ext cx="381000" cy="2952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1387702" y="3676650"/>
            <a:ext cx="2876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Provisioning for the peak load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5297514" y="3676650"/>
            <a:ext cx="2715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Provisioning below the peak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3736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25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#2: Expensive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Need to invest many $$$ in hardware</a:t>
            </a:r>
          </a:p>
          <a:p>
            <a:pPr lvl="1"/>
            <a:r>
              <a:rPr lang="en-US" smtClean="0"/>
              <a:t>Even a small cluster can easily cost $100,000</a:t>
            </a:r>
          </a:p>
          <a:p>
            <a:pPr lvl="1"/>
            <a:r>
              <a:rPr lang="en-US" smtClean="0"/>
              <a:t>Microsoft recently invested $499 million in a single </a:t>
            </a:r>
            <a:br>
              <a:rPr lang="en-US" smtClean="0"/>
            </a:br>
            <a:r>
              <a:rPr lang="en-US" smtClean="0"/>
              <a:t>data center</a:t>
            </a:r>
          </a:p>
          <a:p>
            <a:pPr lvl="1"/>
            <a:endParaRPr lang="en-US" smtClean="0"/>
          </a:p>
          <a:p>
            <a:r>
              <a:rPr lang="en-US" smtClean="0"/>
              <a:t>Need expertise</a:t>
            </a:r>
          </a:p>
          <a:p>
            <a:pPr lvl="1"/>
            <a:r>
              <a:rPr lang="en-US" smtClean="0"/>
              <a:t>Planning and setting up a large cluster is highly nontrivial</a:t>
            </a:r>
          </a:p>
          <a:p>
            <a:pPr lvl="1"/>
            <a:r>
              <a:rPr lang="en-US" smtClean="0"/>
              <a:t>Cluster may require special software, etc.</a:t>
            </a:r>
          </a:p>
          <a:p>
            <a:pPr lvl="1"/>
            <a:endParaRPr lang="en-US" smtClean="0"/>
          </a:p>
          <a:p>
            <a:r>
              <a:rPr lang="en-US" smtClean="0"/>
              <a:t>Need maintenance</a:t>
            </a:r>
          </a:p>
          <a:p>
            <a:pPr lvl="1"/>
            <a:r>
              <a:rPr lang="en-US" smtClean="0"/>
              <a:t>Someone needs to replace faulty hardware, install software upgrades, maintain user accounts,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 #3: Difficult to scale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72400" cy="4465637"/>
          </a:xfrm>
        </p:spPr>
        <p:txBody>
          <a:bodyPr/>
          <a:lstStyle/>
          <a:p>
            <a:r>
              <a:rPr lang="en-US" smtClean="0"/>
              <a:t>Scaling up is difficult</a:t>
            </a:r>
          </a:p>
          <a:p>
            <a:pPr lvl="1"/>
            <a:r>
              <a:rPr lang="en-US" smtClean="0"/>
              <a:t>Need to order new machines, install them, integrate with existing cluster - can take weeks</a:t>
            </a:r>
          </a:p>
          <a:p>
            <a:pPr lvl="1"/>
            <a:r>
              <a:rPr lang="en-US" smtClean="0"/>
              <a:t>Large scaling factors may require major redesign, e.g., new storage system, new interconnect, new building (!)</a:t>
            </a:r>
          </a:p>
          <a:p>
            <a:pPr lvl="1"/>
            <a:endParaRPr lang="en-US" smtClean="0"/>
          </a:p>
          <a:p>
            <a:r>
              <a:rPr lang="en-US" smtClean="0"/>
              <a:t>Scaling down is difficult</a:t>
            </a:r>
          </a:p>
          <a:p>
            <a:pPr lvl="1"/>
            <a:r>
              <a:rPr lang="en-US" smtClean="0"/>
              <a:t>What to do with superfluous hardware?</a:t>
            </a:r>
          </a:p>
          <a:p>
            <a:pPr lvl="1"/>
            <a:r>
              <a:rPr lang="en-US" smtClean="0"/>
              <a:t>Server idle power is about 60% of peak </a:t>
            </a:r>
            <a:r>
              <a:rPr lang="en-US" smtClean="0">
                <a:sym typeface="Symbol"/>
              </a:rPr>
              <a:t> Energy is consumed even when no work is being done</a:t>
            </a:r>
          </a:p>
          <a:p>
            <a:pPr lvl="1"/>
            <a:r>
              <a:rPr lang="en-US" smtClean="0">
                <a:sym typeface="Symbol"/>
              </a:rPr>
              <a:t>Many fixed costs, such as construction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4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Recap: Computing at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533525"/>
            <a:ext cx="7877175" cy="4657725"/>
          </a:xfrm>
        </p:spPr>
        <p:txBody>
          <a:bodyPr/>
          <a:lstStyle/>
          <a:p>
            <a:r>
              <a:rPr lang="en-US" smtClean="0"/>
              <a:t>Modern applications require huge amounts of processing and data</a:t>
            </a:r>
          </a:p>
          <a:p>
            <a:pPr lvl="1"/>
            <a:r>
              <a:rPr lang="en-US" smtClean="0"/>
              <a:t>Measured in petabytes, millions of users, billions of objects</a:t>
            </a:r>
          </a:p>
          <a:p>
            <a:pPr lvl="1"/>
            <a:r>
              <a:rPr lang="en-US" smtClean="0"/>
              <a:t>Need special hardware, algorithms, tools to work at this scale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Clusters and data centers can provide the resources we need</a:t>
            </a:r>
          </a:p>
          <a:p>
            <a:pPr lvl="1"/>
            <a:r>
              <a:rPr lang="en-US" smtClean="0"/>
              <a:t>Main difference: Scale (room-sized vs. building-sized)</a:t>
            </a:r>
          </a:p>
          <a:p>
            <a:pPr lvl="1"/>
            <a:r>
              <a:rPr lang="en-US" smtClean="0"/>
              <a:t>Special hardware; power and cooling are big concerns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Clusters and data centers are not perfect</a:t>
            </a:r>
          </a:p>
          <a:p>
            <a:pPr lvl="1"/>
            <a:r>
              <a:rPr lang="en-US" smtClean="0"/>
              <a:t>Difficult to dimension; expensive; difficult to scale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should I care?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519087"/>
            <a:ext cx="8057478" cy="4957015"/>
          </a:xfrm>
        </p:spPr>
        <p:txBody>
          <a:bodyPr/>
          <a:lstStyle/>
          <a:p>
            <a:r>
              <a:rPr lang="en-US" dirty="0" smtClean="0"/>
              <a:t>Understand what’s underneath the Cloud</a:t>
            </a:r>
          </a:p>
          <a:p>
            <a:pPr lvl="1"/>
            <a:r>
              <a:rPr lang="en-US" dirty="0" smtClean="0"/>
              <a:t>How does it work? What are its strengths? Its shortcomings?</a:t>
            </a:r>
          </a:p>
          <a:p>
            <a:pPr lvl="1"/>
            <a:r>
              <a:rPr lang="en-US" dirty="0" smtClean="0"/>
              <a:t>Technologies: virtualization, </a:t>
            </a:r>
            <a:r>
              <a:rPr lang="en-US" dirty="0" err="1" smtClean="0"/>
              <a:t>MapReduce</a:t>
            </a:r>
            <a:r>
              <a:rPr lang="en-US" dirty="0" smtClean="0"/>
              <a:t>, key-value store, </a:t>
            </a:r>
            <a:r>
              <a:rPr lang="en-US" dirty="0" err="1" smtClean="0"/>
              <a:t>NoSQL</a:t>
            </a:r>
            <a:r>
              <a:rPr lang="en-US" dirty="0" smtClean="0"/>
              <a:t>, Ajax, ...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Understand the underlying principles</a:t>
            </a:r>
          </a:p>
          <a:p>
            <a:pPr lvl="1"/>
            <a:r>
              <a:rPr lang="en-US" dirty="0" smtClean="0"/>
              <a:t>How do you build something that is so scalable, robust, etc.?</a:t>
            </a:r>
          </a:p>
          <a:p>
            <a:pPr lvl="1"/>
            <a:r>
              <a:rPr lang="en-US" dirty="0" smtClean="0"/>
              <a:t>Lots of clever algorithms needed - very different environment!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 able to use the right approach when designing new protocols and web systems</a:t>
            </a:r>
          </a:p>
          <a:p>
            <a:pPr lvl="1"/>
            <a:r>
              <a:rPr lang="en-US" dirty="0" smtClean="0"/>
              <a:t>How would you go about building the next Facebook?</a:t>
            </a:r>
          </a:p>
          <a:p>
            <a:pPr lvl="1"/>
            <a:r>
              <a:rPr lang="en-US" dirty="0" smtClean="0"/>
              <a:t>Need to scale, be efficient, avoid failures, ...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>
                <a:solidFill>
                  <a:srgbClr val="FF9900"/>
                </a:solidFill>
              </a:rPr>
              <a:t>Utility computing and cloud computing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What are utility computing and cloud computing?</a:t>
            </a:r>
          </a:p>
          <a:p>
            <a:pPr lvl="1"/>
            <a:r>
              <a:rPr lang="en-US" dirty="0"/>
              <a:t>Evolution of software business </a:t>
            </a:r>
            <a:r>
              <a:rPr lang="en-US" dirty="0" smtClean="0"/>
              <a:t>models</a:t>
            </a:r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543799" y="4048125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448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power plant analogy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91075"/>
            <a:ext cx="7848600" cy="1733550"/>
          </a:xfrm>
        </p:spPr>
        <p:txBody>
          <a:bodyPr/>
          <a:lstStyle/>
          <a:p>
            <a:r>
              <a:rPr lang="en-US" smtClean="0"/>
              <a:t>It used to be that everyone had their own power source</a:t>
            </a:r>
          </a:p>
          <a:p>
            <a:pPr lvl="1"/>
            <a:r>
              <a:rPr lang="en-US" smtClean="0"/>
              <a:t>Challenges are similar to the cluster: Needs large up-front investment, expertise to operate, difficult to scale up/down...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800px-Noe_wasserr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49375" y="1504950"/>
            <a:ext cx="3975099" cy="2981324"/>
          </a:xfrm>
          <a:prstGeom prst="rect">
            <a:avLst/>
          </a:prstGeom>
        </p:spPr>
      </p:pic>
      <p:pic>
        <p:nvPicPr>
          <p:cNvPr id="7" name="Picture 6" descr="Stott_Park_Bobbin_Mill_Steam_Engin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97270" y="2036444"/>
            <a:ext cx="3187133" cy="21164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60705" y="4124325"/>
            <a:ext cx="19319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Steam engine at Stott Park Bobbin Mill</a:t>
            </a:r>
            <a:endParaRPr lang="en-US" sz="800"/>
          </a:p>
        </p:txBody>
      </p:sp>
      <p:sp>
        <p:nvSpPr>
          <p:cNvPr id="10" name="TextBox 9"/>
          <p:cNvSpPr txBox="1"/>
          <p:nvPr/>
        </p:nvSpPr>
        <p:spPr>
          <a:xfrm>
            <a:off x="2597529" y="4448175"/>
            <a:ext cx="2743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Waterwheel at the Neuhausen ob Eck Open-Air Museum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8328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Scaling the power plant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133975"/>
            <a:ext cx="7772400" cy="1123950"/>
          </a:xfrm>
        </p:spPr>
        <p:txBody>
          <a:bodyPr/>
          <a:lstStyle/>
          <a:p>
            <a:r>
              <a:rPr lang="en-US" smtClean="0"/>
              <a:t>Then people started to build large, centralized power plants with very large capacity...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800px-Giant_photovoltaic_ar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81250" y="1533525"/>
            <a:ext cx="2438400" cy="1628775"/>
          </a:xfrm>
          <a:prstGeom prst="rect">
            <a:avLst/>
          </a:prstGeom>
        </p:spPr>
      </p:pic>
      <p:pic>
        <p:nvPicPr>
          <p:cNvPr id="7" name="Picture 6" descr="Dreischluchtendamm_hauptwall_200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24425" y="1529620"/>
            <a:ext cx="2479145" cy="1651730"/>
          </a:xfrm>
          <a:prstGeom prst="rect">
            <a:avLst/>
          </a:prstGeom>
        </p:spPr>
      </p:pic>
      <p:pic>
        <p:nvPicPr>
          <p:cNvPr id="8" name="Picture 7" descr="800px-Grosskrotzenburg_power_statio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90774" y="3312533"/>
            <a:ext cx="2447925" cy="1633990"/>
          </a:xfrm>
          <a:prstGeom prst="rect">
            <a:avLst/>
          </a:prstGeom>
        </p:spPr>
      </p:pic>
      <p:pic>
        <p:nvPicPr>
          <p:cNvPr id="9" name="Picture 8" descr="800px-NesjavellirPowerPlant_edit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53608" y="3314699"/>
            <a:ext cx="2456842" cy="160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32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Metered usage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343400"/>
            <a:ext cx="7772400" cy="1847850"/>
          </a:xfrm>
        </p:spPr>
        <p:txBody>
          <a:bodyPr/>
          <a:lstStyle/>
          <a:p>
            <a:r>
              <a:rPr lang="en-US" smtClean="0"/>
              <a:t>Power plants are connected to customers by a network</a:t>
            </a:r>
          </a:p>
          <a:p>
            <a:r>
              <a:rPr lang="en-US" smtClean="0"/>
              <a:t>Usage is metered, and everyone (basically) pays only for what they actually use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800px-Giant_photovoltaic_arra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7775" y="1857375"/>
            <a:ext cx="2438400" cy="1628775"/>
          </a:xfrm>
          <a:prstGeom prst="rect">
            <a:avLst/>
          </a:prstGeom>
        </p:spPr>
      </p:pic>
      <p:pic>
        <p:nvPicPr>
          <p:cNvPr id="1026" name="Picture 2" descr="C:\Users\Andreas Haeberlen\AppData\Local\Microsoft\Windows\Temporary Internet Files\Content.IE5\XC8QYFDJ\MC90034031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8155776" y="2324101"/>
            <a:ext cx="432345" cy="730224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>
            <a:stCxn id="6" idx="3"/>
            <a:endCxn id="1026" idx="3"/>
          </p:cNvCxnSpPr>
          <p:nvPr/>
        </p:nvCxnSpPr>
        <p:spPr bwMode="auto">
          <a:xfrm>
            <a:off x="3686175" y="2671763"/>
            <a:ext cx="4469601" cy="174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36205" y="2190749"/>
            <a:ext cx="778669" cy="1038225"/>
          </a:xfrm>
          <a:prstGeom prst="rect">
            <a:avLst/>
          </a:prstGeom>
        </p:spPr>
      </p:pic>
      <p:pic>
        <p:nvPicPr>
          <p:cNvPr id="8" name="Picture 7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0605" y="2200274"/>
            <a:ext cx="778669" cy="1038225"/>
          </a:xfrm>
          <a:prstGeom prst="rect">
            <a:avLst/>
          </a:prstGeom>
        </p:spPr>
      </p:pic>
      <p:pic>
        <p:nvPicPr>
          <p:cNvPr id="9" name="Picture 8" descr="450px-Delta_pylon_near_Madri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55480" y="2200274"/>
            <a:ext cx="778669" cy="1038225"/>
          </a:xfrm>
          <a:prstGeom prst="rect">
            <a:avLst/>
          </a:prstGeom>
        </p:spPr>
      </p:pic>
      <p:pic>
        <p:nvPicPr>
          <p:cNvPr id="11" name="Picture 10" descr="220px-Hydro_quebec_met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10375" y="1914524"/>
            <a:ext cx="1047750" cy="1571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56748" y="3619500"/>
            <a:ext cx="1395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Power source</a:t>
            </a:r>
            <a:endParaRPr lang="en-US" sz="1600"/>
          </a:p>
        </p:txBody>
      </p:sp>
      <p:sp>
        <p:nvSpPr>
          <p:cNvPr id="16" name="TextBox 15"/>
          <p:cNvSpPr txBox="1"/>
          <p:nvPr/>
        </p:nvSpPr>
        <p:spPr>
          <a:xfrm>
            <a:off x="4766829" y="3619500"/>
            <a:ext cx="938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Network</a:t>
            </a:r>
            <a:endParaRPr 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6834372" y="3571875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Metering</a:t>
            </a:r>
            <a:br>
              <a:rPr lang="en-US" sz="1600" smtClean="0"/>
            </a:br>
            <a:r>
              <a:rPr lang="en-US" sz="1600" smtClean="0"/>
              <a:t>device</a:t>
            </a:r>
            <a:endParaRPr 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7902404" y="3619500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Customer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245451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is this a good thing?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66874"/>
            <a:ext cx="7877175" cy="4810125"/>
          </a:xfrm>
        </p:spPr>
        <p:txBody>
          <a:bodyPr/>
          <a:lstStyle/>
          <a:p>
            <a:r>
              <a:rPr lang="en-US" dirty="0" smtClean="0"/>
              <a:t>Economies of scale</a:t>
            </a:r>
          </a:p>
          <a:p>
            <a:pPr lvl="1"/>
            <a:r>
              <a:rPr lang="en-US" dirty="0" smtClean="0"/>
              <a:t>Cheaper to run one big power </a:t>
            </a:r>
            <a:br>
              <a:rPr lang="en-US" dirty="0" smtClean="0"/>
            </a:br>
            <a:r>
              <a:rPr lang="en-US" dirty="0" smtClean="0"/>
              <a:t>plant than many small ones</a:t>
            </a:r>
          </a:p>
          <a:p>
            <a:r>
              <a:rPr lang="en-US" dirty="0" smtClean="0"/>
              <a:t>Statistical multiplexing</a:t>
            </a:r>
          </a:p>
          <a:p>
            <a:pPr lvl="1"/>
            <a:r>
              <a:rPr lang="en-US" dirty="0" smtClean="0"/>
              <a:t>High utilization!</a:t>
            </a:r>
          </a:p>
          <a:p>
            <a:r>
              <a:rPr lang="en-US" dirty="0" smtClean="0"/>
              <a:t>No up-front commitment</a:t>
            </a:r>
          </a:p>
          <a:p>
            <a:pPr lvl="1"/>
            <a:r>
              <a:rPr lang="en-US" dirty="0" smtClean="0"/>
              <a:t>No investment in generator;</a:t>
            </a:r>
            <a:br>
              <a:rPr lang="en-US" dirty="0" smtClean="0"/>
            </a:br>
            <a:r>
              <a:rPr lang="en-US" dirty="0" smtClean="0"/>
              <a:t>pay-as-you-go model</a:t>
            </a:r>
          </a:p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Thousands of kilowatts</a:t>
            </a:r>
            <a:br>
              <a:rPr lang="en-US" dirty="0" smtClean="0"/>
            </a:br>
            <a:r>
              <a:rPr lang="en-US" dirty="0" smtClean="0"/>
              <a:t>available on demand; add</a:t>
            </a:r>
            <a:br>
              <a:rPr lang="en-US" dirty="0" smtClean="0"/>
            </a:br>
            <a:r>
              <a:rPr lang="en-US" dirty="0" smtClean="0"/>
              <a:t>more within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838701" y="1676400"/>
            <a:ext cx="4400550" cy="467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Cheaper to run one big data </a:t>
            </a:r>
            <a:b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center than many small ones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High utilization!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lang="en-US" kern="0" smtClean="0">
                <a:solidFill>
                  <a:srgbClr val="33CC33"/>
                </a:solidFill>
                <a:latin typeface="+mn-lt"/>
              </a:rPr>
              <a:t>No investment in data center;</a:t>
            </a:r>
            <a:br>
              <a:rPr lang="en-US" kern="0" smtClean="0">
                <a:solidFill>
                  <a:srgbClr val="33CC33"/>
                </a:solidFill>
                <a:latin typeface="+mn-lt"/>
              </a:rPr>
            </a:br>
            <a:r>
              <a:rPr lang="en-US" kern="0" smtClean="0">
                <a:solidFill>
                  <a:srgbClr val="33CC33"/>
                </a:solidFill>
                <a:latin typeface="+mn-lt"/>
              </a:rPr>
              <a:t>pay-as-you-go model</a:t>
            </a:r>
            <a:endParaRPr kumimoji="0" lang="en-US" sz="2000" b="0" i="0" u="none" strike="noStrike" kern="0" cap="none" spc="0" normalizeH="0" baseline="0" noProof="0" smtClean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60000"/>
              <a:buFont typeface="Wingdings" pitchFamily="2" charset="2"/>
              <a:buChar char="n"/>
              <a:tabLst/>
              <a:defRPr/>
            </a:pPr>
            <a:endParaRPr kumimoji="0" lang="en-US" sz="2800" b="0" i="0" u="none" strike="noStrike" kern="0" cap="none" spc="0" normalizeH="0" baseline="0" noProof="0" smtClean="0">
              <a:ln>
                <a:noFill/>
              </a:ln>
              <a:solidFill>
                <a:srgbClr val="33CC33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55000"/>
              <a:buFont typeface="Wingdings" pitchFamily="2" charset="2"/>
              <a:buChar char="n"/>
              <a:tabLst/>
              <a:defRPr/>
            </a:pP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Thousands of computers available on demand; add</a:t>
            </a:r>
            <a:b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</a:br>
            <a:r>
              <a:rPr kumimoji="0" 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33CC33"/>
                </a:solidFill>
                <a:effectLst/>
                <a:uLnTx/>
                <a:uFillTx/>
                <a:latin typeface="+mn-lt"/>
              </a:rPr>
              <a:t>more within seconds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571626" y="1285877"/>
            <a:ext cx="3171824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Electricity</a:t>
            </a:r>
            <a:endParaRPr kumimoji="0" lang="en-US" b="0" i="0" u="none" strike="noStrike" kern="0" cap="none" spc="0" normalizeH="0" baseline="0" noProof="0" smtClean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543551" y="1285877"/>
            <a:ext cx="3171824" cy="46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tabLst/>
              <a:defRPr/>
            </a:pPr>
            <a:r>
              <a:rPr kumimoji="0" lang="en-US" b="0" i="0" u="none" strike="noStrike" kern="0" cap="none" spc="0" normalizeH="0" baseline="0" noProof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Computing</a:t>
            </a:r>
            <a:endParaRPr kumimoji="0" lang="en-US" b="0" i="0" u="none" strike="noStrike" kern="0" cap="none" spc="0" normalizeH="0" baseline="0" noProof="0" smtClean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0" name="Group 39"/>
          <p:cNvGrpSpPr>
            <a:grpSpLocks/>
          </p:cNvGrpSpPr>
          <p:nvPr/>
        </p:nvGrpSpPr>
        <p:grpSpPr bwMode="auto">
          <a:xfrm>
            <a:off x="6689728" y="619125"/>
            <a:ext cx="902454" cy="604836"/>
            <a:chOff x="6737140" y="2633668"/>
            <a:chExt cx="1940138" cy="1300162"/>
          </a:xfrm>
        </p:grpSpPr>
        <p:sp>
          <p:nvSpPr>
            <p:cNvPr id="11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40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7003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6478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51" descr="MCj04316160000[1]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78438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cloud computing?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7198201" y="1765128"/>
            <a:ext cx="3676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geekandpoke.typepad.com</a:t>
            </a:r>
            <a:r>
              <a:rPr lang="en-US" sz="800" dirty="0"/>
              <a:t>/</a:t>
            </a:r>
            <a:r>
              <a:rPr lang="en-US" sz="800" dirty="0" err="1"/>
              <a:t>geekandpoke</a:t>
            </a:r>
            <a:r>
              <a:rPr lang="en-US" sz="800" dirty="0"/>
              <a:t>/images/2008/05/16/se17.jpg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6856" y="1641496"/>
            <a:ext cx="5630763" cy="475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7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cloud computing?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1069" y="1952625"/>
            <a:ext cx="72233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The interesting thing about Cloud Computing is that we've </a:t>
            </a:r>
            <a:br>
              <a:rPr lang="en-US" smtClean="0"/>
            </a:br>
            <a:r>
              <a:rPr lang="en-US" smtClean="0"/>
              <a:t>redefined Cloud Computing to include everything that we </a:t>
            </a:r>
            <a:br>
              <a:rPr lang="en-US" smtClean="0"/>
            </a:br>
            <a:r>
              <a:rPr lang="en-US" smtClean="0"/>
              <a:t>already do.... I don't understand what we would do differently </a:t>
            </a:r>
            <a:br>
              <a:rPr lang="en-US" smtClean="0"/>
            </a:br>
            <a:r>
              <a:rPr lang="en-US" smtClean="0"/>
              <a:t>in the light of Cloud Computing other than change the </a:t>
            </a:r>
            <a:br>
              <a:rPr lang="en-US" smtClean="0"/>
            </a:br>
            <a:r>
              <a:rPr lang="en-US" smtClean="0"/>
              <a:t>wording of some of our ads.</a:t>
            </a:r>
            <a:r>
              <a:rPr lang="en-US" sz="1200" smtClean="0"/>
              <a:t/>
            </a:r>
            <a:br>
              <a:rPr lang="en-US" sz="1200" smtClean="0"/>
            </a:br>
            <a:r>
              <a:rPr lang="en-US" sz="1200" smtClean="0"/>
              <a:t>                                                   Larry Ellison, quoted in the Wall Street Journal, September 26, 2008</a:t>
            </a:r>
            <a:endParaRPr 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1358694" y="4305300"/>
            <a:ext cx="72233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A lot of people are jumping on the [cloud] bandwagon, but</a:t>
            </a:r>
            <a:br>
              <a:rPr lang="en-US" smtClean="0"/>
            </a:br>
            <a:r>
              <a:rPr lang="en-US" smtClean="0"/>
              <a:t>I have not heard two people say the same thing about it.</a:t>
            </a:r>
            <a:br>
              <a:rPr lang="en-US" smtClean="0"/>
            </a:br>
            <a:r>
              <a:rPr lang="en-US" smtClean="0"/>
              <a:t>There are multiple definitions out there of "the cloud".</a:t>
            </a:r>
            <a:r>
              <a:rPr lang="en-US" sz="1200" smtClean="0"/>
              <a:t/>
            </a:r>
            <a:br>
              <a:rPr lang="en-US" sz="1200" smtClean="0"/>
            </a:br>
            <a:r>
              <a:rPr lang="en-US" sz="1200" smtClean="0"/>
              <a:t>                                                            Andy Isherwood, quoted in ZDnet News, December 11, 2008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4954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 what is it, really?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44638"/>
            <a:ext cx="7772400" cy="4532312"/>
          </a:xfrm>
        </p:spPr>
        <p:txBody>
          <a:bodyPr/>
          <a:lstStyle/>
          <a:p>
            <a:r>
              <a:rPr lang="en-US" smtClean="0"/>
              <a:t>According to NIST: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Essential characteristics:</a:t>
            </a:r>
          </a:p>
          <a:p>
            <a:pPr lvl="1"/>
            <a:r>
              <a:rPr lang="en-US" smtClean="0"/>
              <a:t>On-demand self service</a:t>
            </a:r>
          </a:p>
          <a:p>
            <a:pPr lvl="1"/>
            <a:r>
              <a:rPr lang="en-US" smtClean="0"/>
              <a:t>Broad network access</a:t>
            </a:r>
          </a:p>
          <a:p>
            <a:pPr lvl="1"/>
            <a:r>
              <a:rPr lang="en-US" smtClean="0"/>
              <a:t>Resource pooling</a:t>
            </a:r>
          </a:p>
          <a:p>
            <a:pPr lvl="1"/>
            <a:r>
              <a:rPr lang="en-US" smtClean="0"/>
              <a:t>Rapid elasticity</a:t>
            </a:r>
          </a:p>
          <a:p>
            <a:pPr lvl="1"/>
            <a:r>
              <a:rPr lang="en-US" smtClean="0"/>
              <a:t>Measured service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71650" y="2105025"/>
            <a:ext cx="73723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mtClean="0"/>
              <a:t>Cloud computing is a model for enabling convenient, </a:t>
            </a:r>
            <a:br>
              <a:rPr lang="en-US" smtClean="0"/>
            </a:br>
            <a:r>
              <a:rPr lang="en-US" smtClean="0"/>
              <a:t>on-demand network access to a shared pool of configurable </a:t>
            </a:r>
            <a:br>
              <a:rPr lang="en-US" smtClean="0"/>
            </a:br>
            <a:r>
              <a:rPr lang="en-US" smtClean="0"/>
              <a:t>computing resources (e.g., networks, servers, storage, </a:t>
            </a:r>
            <a:br>
              <a:rPr lang="en-US" smtClean="0"/>
            </a:br>
            <a:r>
              <a:rPr lang="en-US" smtClean="0"/>
              <a:t>applications, and services) that can be rapidly provisioned </a:t>
            </a:r>
            <a:br>
              <a:rPr lang="en-US" smtClean="0"/>
            </a:br>
            <a:r>
              <a:rPr lang="en-US" smtClean="0"/>
              <a:t>and released with minimal management effort or </a:t>
            </a:r>
            <a:br>
              <a:rPr lang="en-US" smtClean="0"/>
            </a:br>
            <a:r>
              <a:rPr lang="en-US" smtClean="0"/>
              <a:t>service provider interaction.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93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terms you may have heard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52575"/>
            <a:ext cx="7772400" cy="4781550"/>
          </a:xfrm>
        </p:spPr>
        <p:txBody>
          <a:bodyPr/>
          <a:lstStyle/>
          <a:p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The service being sold by a cloud</a:t>
            </a:r>
          </a:p>
          <a:p>
            <a:pPr lvl="1"/>
            <a:r>
              <a:rPr lang="en-US" dirty="0" smtClean="0"/>
              <a:t>Focuses on the business model (pay-as-you-go), similar to classical utility companies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Web</a:t>
            </a:r>
          </a:p>
          <a:p>
            <a:pPr lvl="1"/>
            <a:r>
              <a:rPr lang="en-US" dirty="0" smtClean="0"/>
              <a:t>The Internet’s information sharing model</a:t>
            </a:r>
          </a:p>
          <a:p>
            <a:pPr lvl="1"/>
            <a:r>
              <a:rPr lang="en-US" dirty="0" smtClean="0"/>
              <a:t>Some web services run on clouds, but not all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Internet</a:t>
            </a:r>
          </a:p>
          <a:p>
            <a:pPr lvl="1"/>
            <a:r>
              <a:rPr lang="en-US" dirty="0" smtClean="0"/>
              <a:t>A network of networks</a:t>
            </a:r>
          </a:p>
          <a:p>
            <a:pPr lvl="1"/>
            <a:r>
              <a:rPr lang="en-US" dirty="0" smtClean="0"/>
              <a:t>Used by the web; connects (most) clouds to their customers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3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>
                <a:solidFill>
                  <a:srgbClr val="FF9900"/>
                </a:solidFill>
              </a:rPr>
              <a:t>Evolution of software business models</a:t>
            </a:r>
          </a:p>
          <a:p>
            <a:pPr lvl="1"/>
            <a:r>
              <a:rPr lang="en-US" dirty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08794" y="4438650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 dirty="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25" y="4048125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507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should I care? (continued)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58938"/>
            <a:ext cx="8315662" cy="4532312"/>
          </a:xfrm>
        </p:spPr>
        <p:txBody>
          <a:bodyPr/>
          <a:lstStyle/>
          <a:p>
            <a:r>
              <a:rPr lang="en-US" dirty="0" smtClean="0"/>
              <a:t>Gain practical experience with cloud technologies</a:t>
            </a:r>
          </a:p>
          <a:p>
            <a:pPr lvl="1"/>
            <a:r>
              <a:rPr lang="en-US" dirty="0" smtClean="0"/>
              <a:t>Often, the best way to understand it is to build one yourself</a:t>
            </a:r>
          </a:p>
          <a:p>
            <a:pPr lvl="1"/>
            <a:r>
              <a:rPr lang="en-US" dirty="0" smtClean="0"/>
              <a:t>In this course, you will build on top of Amazon Web Services and Apache Hadoop, Spark, and more…</a:t>
            </a:r>
          </a:p>
          <a:p>
            <a:endParaRPr lang="en-US" dirty="0" smtClean="0"/>
          </a:p>
          <a:p>
            <a:r>
              <a:rPr lang="en-US" dirty="0" smtClean="0"/>
              <a:t>Understand the impact on society</a:t>
            </a:r>
          </a:p>
          <a:p>
            <a:pPr lvl="1"/>
            <a:r>
              <a:rPr lang="en-US" dirty="0" smtClean="0"/>
              <a:t>Vulnerabilities, privacy concerns, data survivability, ...</a:t>
            </a:r>
          </a:p>
          <a:p>
            <a:pPr lvl="1"/>
            <a:r>
              <a:rPr lang="en-US" dirty="0" smtClean="0"/>
              <a:t>Need to understand the current state of the technology!</a:t>
            </a:r>
          </a:p>
          <a:p>
            <a:endParaRPr lang="en-US" dirty="0" smtClean="0"/>
          </a:p>
          <a:p>
            <a:r>
              <a:rPr lang="en-US" dirty="0" smtClean="0"/>
              <a:t>Anticipate what’s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Traditional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(one time)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$800/user/</a:t>
            </a:r>
            <a:b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year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For </a:t>
            </a:r>
            <a:r>
              <a:rPr lang="en-US" dirty="0"/>
              <a:t>large software </a:t>
            </a:r>
            <a:r>
              <a:rPr lang="en-US" dirty="0" smtClean="0"/>
              <a:t>companies (MS, SAP, Oracle) is a good model</a:t>
            </a:r>
          </a:p>
          <a:p>
            <a:pPr lvl="1"/>
            <a:r>
              <a:rPr lang="en-US" dirty="0" smtClean="0"/>
              <a:t>Buy perpetual license, and upgrades, bug fixes, phone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0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38816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Open Source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138816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$1600/user/year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8816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$0/user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Not as many success stories (biggest one probably </a:t>
            </a:r>
            <a:r>
              <a:rPr lang="en-US" dirty="0" err="1" smtClean="0"/>
              <a:t>RedHat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But open source is fueling much success for cloud computing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Costs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970408" y="4216077"/>
            <a:ext cx="8126450" cy="1331429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$16,000/user/year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($1300/user/year)</a:t>
            </a:r>
          </a:p>
          <a:p>
            <a:pPr algn="ctr"/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To manage the security, availability, performance, problems and change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348" y="43579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/>
              <a:t>Cost to manage software is 4x the purchase price per year</a:t>
            </a:r>
          </a:p>
        </p:txBody>
      </p:sp>
    </p:spTree>
    <p:extLst>
      <p:ext uri="{BB962C8B-B14F-4D97-AF65-F5344CB8AC3E}">
        <p14:creationId xmlns:p14="http://schemas.microsoft.com/office/powerpoint/2010/main" val="150481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38816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Open Source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07225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Outsourcing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7348" y="43579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138816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$1600/user/year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0852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</a:t>
            </a: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800/user</a:t>
            </a:r>
            <a:b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year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308521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Bid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&lt;1300/user/month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8816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$0/user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307225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(one time)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309545" y="5006868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At home / at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customer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Outsourcing became popular in the ’90s as Internet got widespread</a:t>
            </a:r>
          </a:p>
          <a:p>
            <a:pPr lvl="1"/>
            <a:r>
              <a:rPr lang="en-US" dirty="0" smtClean="0"/>
              <a:t>Cost</a:t>
            </a:r>
            <a:r>
              <a:rPr lang="en-US" dirty="0"/>
              <a:t> </a:t>
            </a:r>
            <a:r>
              <a:rPr lang="en-US" dirty="0" smtClean="0"/>
              <a:t>reduction through low-cost labor is hard to sustain</a:t>
            </a:r>
          </a:p>
          <a:p>
            <a:pPr lvl="1"/>
            <a:r>
              <a:rPr lang="en-US" dirty="0" smtClean="0"/>
              <a:t>Human error is #1 cause of computer system 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53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38816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Open Source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07225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Outsourcing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75634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Hybrid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7348" y="43579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138816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$1600/user/year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0852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08521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Bid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&lt;1300/user/month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8816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$0/user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307225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75634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$800/user</a:t>
            </a: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/</a:t>
            </a:r>
            <a:b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year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475634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$150/user/</a:t>
            </a:r>
            <a:b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month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75634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(one time)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3309545" y="5006868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475634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At home / at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customer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How to decrease costs by 10x?</a:t>
            </a:r>
          </a:p>
          <a:p>
            <a:pPr lvl="1"/>
            <a:r>
              <a:rPr lang="en-US" dirty="0" smtClean="0"/>
              <a:t>Standardization, specialization, repetition </a:t>
            </a:r>
            <a:r>
              <a:rPr lang="en-US" dirty="0" smtClean="0">
                <a:sym typeface="Wingdings"/>
              </a:rPr>
              <a:t> in time automate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38816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Open Source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07225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Outsourcing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75634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Hybrid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44043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Hybrid+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7348" y="43579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138816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$1600/user/year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0852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08521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Bid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&lt;1300/user/month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8816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$0/user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307225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75634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475634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$150/user/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75634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644043" y="2641222"/>
            <a:ext cx="1116000" cy="224729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$300/user/</a:t>
            </a:r>
            <a:b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month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309545" y="5006868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475634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44043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At home / at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customer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Pure subscription </a:t>
            </a:r>
            <a:r>
              <a:rPr lang="en-US" dirty="0"/>
              <a:t>model</a:t>
            </a:r>
            <a:endParaRPr lang="en-US" dirty="0" smtClean="0"/>
          </a:p>
          <a:p>
            <a:pPr lvl="1"/>
            <a:r>
              <a:rPr lang="en-US" dirty="0" smtClean="0"/>
              <a:t>Simply a change of the payment term compared to Model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75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38816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Open Source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07225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Outsourcing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75634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Hybrid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44043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Hybrid+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12452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Cloud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7348" y="43579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138816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$1600/user/year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0852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08521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Bid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&lt;1300/user/month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8816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$0/user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307225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75634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475634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$150/user/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75634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644043" y="2641222"/>
            <a:ext cx="1116000" cy="224729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$300/user/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812452" y="2641222"/>
            <a:ext cx="1116000" cy="224729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&lt;$</a:t>
            </a:r>
            <a:r>
              <a:rPr lang="en-US" sz="1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00/user/month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309545" y="5006868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475634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44043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Software companies gone public since 2000 deliver Cloud services</a:t>
            </a:r>
          </a:p>
          <a:p>
            <a:pPr lvl="1"/>
            <a:r>
              <a:rPr lang="en-US" dirty="0" smtClean="0"/>
              <a:t>10x cost reduction </a:t>
            </a:r>
            <a:r>
              <a:rPr lang="en-US" dirty="0"/>
              <a:t>i</a:t>
            </a:r>
            <a:r>
              <a:rPr lang="en-US" dirty="0" smtClean="0"/>
              <a:t>n exchange for higher degree of standardization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9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 bwMode="auto">
          <a:xfrm>
            <a:off x="970407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1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Traditional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138816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2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Open Source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307225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3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Outsourcing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475634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4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Hybrid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44043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5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Hybrid+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812452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6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Cloud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980858" y="1853794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7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Internet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967063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$4000/user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(one time)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96706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$800/user/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350" y="2791725"/>
            <a:ext cx="558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35940" y="3615097"/>
            <a:ext cx="10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7348" y="4357960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Mgmt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 bwMode="auto">
          <a:xfrm>
            <a:off x="2138816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$1600/user/year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3308522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308521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Bid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&lt;1300/user/month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38816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$0/user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307225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4475634" y="3428650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$800/user</a:t>
            </a:r>
            <a:r>
              <a:rPr lang="en-US" sz="1400" dirty="0" smtClean="0">
                <a:solidFill>
                  <a:schemeClr val="bg1"/>
                </a:solidFill>
              </a:rPr>
              <a:t>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year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4475634" y="4216077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$150/user/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4475634" y="2641222"/>
            <a:ext cx="1116000" cy="67097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r>
              <a:rPr lang="en-US" sz="1400" dirty="0">
                <a:solidFill>
                  <a:schemeClr val="bg1"/>
                </a:solidFill>
              </a:rPr>
              <a:t>$4000/user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(one time)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644043" y="2641222"/>
            <a:ext cx="1116000" cy="224729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$300/user/</a:t>
            </a:r>
            <a:br>
              <a:rPr lang="en-US" sz="1400" dirty="0" smtClean="0">
                <a:solidFill>
                  <a:schemeClr val="bg1"/>
                </a:solidFill>
              </a:rPr>
            </a:br>
            <a:r>
              <a:rPr lang="en-US" sz="1400" dirty="0" smtClean="0">
                <a:solidFill>
                  <a:schemeClr val="bg1"/>
                </a:solidFill>
              </a:rPr>
              <a:t>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812452" y="2641222"/>
            <a:ext cx="1116000" cy="224729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&lt;$</a:t>
            </a:r>
            <a:r>
              <a:rPr lang="en-US" sz="1400" dirty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00/user/month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7980858" y="2641222"/>
            <a:ext cx="1116000" cy="2247293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Ads</a:t>
            </a:r>
          </a:p>
          <a:p>
            <a:pPr algn="ctr"/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Transactions</a:t>
            </a:r>
          </a:p>
          <a:p>
            <a:pPr algn="ctr"/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Embedded</a:t>
            </a:r>
          </a:p>
          <a:p>
            <a:pPr algn="ctr"/>
            <a:r>
              <a:rPr lang="en-US" sz="1400" dirty="0" smtClean="0">
                <a:solidFill>
                  <a:schemeClr val="accent2">
                    <a:lumMod val="40000"/>
                    <a:lumOff val="60000"/>
                  </a:schemeClr>
                </a:solidFill>
              </a:rPr>
              <a:t>(&lt;$10/user/month)</a:t>
            </a:r>
            <a:endParaRPr lang="en-US" sz="1400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309545" y="5006868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4475634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44043" y="5003506"/>
            <a:ext cx="1116000" cy="528658"/>
          </a:xfrm>
          <a:prstGeom prst="rect">
            <a:avLst/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36000" tIns="180000" rIns="36000" bIns="180000"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At home / at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customer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119803" y="5547506"/>
            <a:ext cx="8643196" cy="86268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dirty="0" smtClean="0"/>
              <a:t>No direct charge; monetization model is asymmetric</a:t>
            </a:r>
          </a:p>
          <a:p>
            <a:pPr lvl="1"/>
            <a:r>
              <a:rPr lang="en-US" dirty="0" smtClean="0"/>
              <a:t>Software is paid through ads, transactions fees, …</a:t>
            </a:r>
          </a:p>
          <a:p>
            <a:pPr lvl="1"/>
            <a:r>
              <a:rPr lang="en-US" dirty="0" smtClean="0"/>
              <a:t>Consumer apps have dramatically lower costs than enterprise apps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0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2" y="1625863"/>
            <a:ext cx="7024930" cy="29891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is a business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987185" y="5040916"/>
            <a:ext cx="2440091" cy="1397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</a:t>
            </a:r>
          </a:p>
          <a:p>
            <a:r>
              <a:rPr lang="en-US" dirty="0" smtClean="0"/>
              <a:t>Per service hour</a:t>
            </a:r>
          </a:p>
          <a:p>
            <a:r>
              <a:rPr lang="en-US" dirty="0" smtClean="0"/>
              <a:t>$0.16/hour</a:t>
            </a:r>
          </a:p>
          <a:p>
            <a:r>
              <a:rPr lang="en-US" sz="1400" dirty="0" smtClean="0"/>
              <a:t>(averaged on instance sizes)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5180387" y="5040916"/>
            <a:ext cx="293740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</a:p>
          <a:p>
            <a:r>
              <a:rPr lang="en-US" dirty="0" smtClean="0"/>
              <a:t>Per GB stored</a:t>
            </a:r>
          </a:p>
          <a:p>
            <a:r>
              <a:rPr lang="en-US" dirty="0" smtClean="0"/>
              <a:t>SSD: $0.10</a:t>
            </a:r>
            <a:r>
              <a:rPr lang="en-US" dirty="0"/>
              <a:t> </a:t>
            </a:r>
            <a:r>
              <a:rPr lang="en-US" dirty="0" smtClean="0"/>
              <a:t> HDD: $0.05</a:t>
            </a:r>
          </a:p>
          <a:p>
            <a:r>
              <a:rPr lang="en-US" dirty="0" smtClean="0"/>
              <a:t>GB/month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391" y="3354864"/>
            <a:ext cx="128698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</a:t>
            </a:r>
          </a:p>
          <a:p>
            <a:r>
              <a:rPr lang="en-US" dirty="0" smtClean="0"/>
              <a:t>us-west-2</a:t>
            </a:r>
          </a:p>
          <a:p>
            <a:r>
              <a:rPr lang="en-US" dirty="0" smtClean="0"/>
              <a:t>prices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183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81674" y="4786128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25" y="4048125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1982" y="4404216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687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4078267792_c9e695ffc9_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8409" y="1870404"/>
            <a:ext cx="5784878" cy="385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is the cloud?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5" descr="google-bill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3393" y="1753496"/>
            <a:ext cx="6342368" cy="4716120"/>
          </a:xfrm>
          <a:prstGeom prst="rect">
            <a:avLst/>
          </a:prstGeom>
        </p:spPr>
      </p:pic>
      <p:pic>
        <p:nvPicPr>
          <p:cNvPr id="9" name="Picture 8" descr="flickr-8bill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2131" y="1408778"/>
            <a:ext cx="5869529" cy="44503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218329" y="5337587"/>
            <a:ext cx="3451411" cy="224118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acebook-1.15billi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8880" y="878502"/>
            <a:ext cx="5970494" cy="4350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4338918" y="2617695"/>
            <a:ext cx="2094156" cy="179294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Everything as a Service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858403"/>
          </a:xfrm>
        </p:spPr>
        <p:txBody>
          <a:bodyPr/>
          <a:lstStyle/>
          <a:p>
            <a:r>
              <a:rPr lang="en-US" dirty="0" smtClean="0"/>
              <a:t>What kind of service does the cloud provide?</a:t>
            </a:r>
          </a:p>
          <a:p>
            <a:pPr lvl="1"/>
            <a:r>
              <a:rPr lang="en-US" dirty="0" smtClean="0"/>
              <a:t>Does it offer an entire application, or just resources?</a:t>
            </a:r>
          </a:p>
          <a:p>
            <a:pPr lvl="1"/>
            <a:r>
              <a:rPr lang="en-US" dirty="0" smtClean="0"/>
              <a:t>If resources, what kind / level of abstraction?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Three types commonly distinguished:</a:t>
            </a:r>
          </a:p>
          <a:p>
            <a:pPr lvl="1"/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Analogy: Restaurant. </a:t>
            </a:r>
            <a:r>
              <a:rPr lang="en-US" dirty="0" err="1" smtClean="0"/>
              <a:t>Prepares&amp;serves</a:t>
            </a:r>
            <a:r>
              <a:rPr lang="en-US" dirty="0" smtClean="0"/>
              <a:t> entire meal, does the dishes, ...</a:t>
            </a:r>
          </a:p>
          <a:p>
            <a:pPr lvl="1"/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Analogy: Take-out food. Prepares meal, but does not serve it. </a:t>
            </a:r>
          </a:p>
          <a:p>
            <a:pPr lvl="1"/>
            <a:r>
              <a:rPr lang="en-US" dirty="0" smtClean="0"/>
              <a:t>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Analogy: Grocery store. Provides raw ingredients.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*</a:t>
            </a:r>
            <a:r>
              <a:rPr lang="en-US" dirty="0" err="1" smtClean="0"/>
              <a:t>aaS</a:t>
            </a:r>
            <a:r>
              <a:rPr lang="en-US" dirty="0" smtClean="0"/>
              <a:t> types have been defined, but are less common</a:t>
            </a:r>
          </a:p>
          <a:p>
            <a:pPr lvl="2"/>
            <a:r>
              <a:rPr lang="en-US" dirty="0" smtClean="0"/>
              <a:t>Desktop, Backend, Communication, Network, Monitoring,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9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Software as a Service (SaaS)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638675"/>
            <a:ext cx="7772400" cy="1704974"/>
          </a:xfrm>
        </p:spPr>
        <p:txBody>
          <a:bodyPr/>
          <a:lstStyle/>
          <a:p>
            <a:r>
              <a:rPr lang="en-US" dirty="0" smtClean="0"/>
              <a:t>Cloud provides an entire application</a:t>
            </a:r>
          </a:p>
          <a:p>
            <a:pPr lvl="1"/>
            <a:r>
              <a:rPr lang="en-US" dirty="0" smtClean="0"/>
              <a:t>Word processor, spreadsheet, CRM software, calendar...</a:t>
            </a:r>
          </a:p>
          <a:p>
            <a:pPr lvl="1"/>
            <a:r>
              <a:rPr lang="en-US" dirty="0" smtClean="0"/>
              <a:t>Customer pays cloud provider</a:t>
            </a:r>
          </a:p>
          <a:p>
            <a:pPr lvl="1"/>
            <a:r>
              <a:rPr lang="en-US" dirty="0" smtClean="0"/>
              <a:t>Example: Google Apps, </a:t>
            </a:r>
            <a:r>
              <a:rPr lang="en-US" dirty="0" err="1" smtClean="0"/>
              <a:t>Salesforce.com</a:t>
            </a:r>
            <a:r>
              <a:rPr lang="en-US" dirty="0" smtClean="0"/>
              <a:t>, Concur, Doodle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58051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708150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39"/>
          <p:cNvGrpSpPr>
            <a:grpSpLocks/>
          </p:cNvGrpSpPr>
          <p:nvPr/>
        </p:nvGrpSpPr>
        <p:grpSpPr bwMode="auto">
          <a:xfrm>
            <a:off x="2003425" y="2690813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57625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Cloud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651026" y="1447800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User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7662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Hardware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718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6697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38700" y="2124075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305050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505200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20027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95550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57427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7" idx="0"/>
          </p:cNvCxnSpPr>
          <p:nvPr/>
        </p:nvCxnSpPr>
        <p:spPr bwMode="auto">
          <a:xfrm rot="10800000" flipV="1">
            <a:off x="1477169" y="1978819"/>
            <a:ext cx="1156494" cy="13792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1990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25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Platform as a Service (PaaS)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76750"/>
            <a:ext cx="7772400" cy="1924050"/>
          </a:xfrm>
        </p:spPr>
        <p:txBody>
          <a:bodyPr/>
          <a:lstStyle/>
          <a:p>
            <a:r>
              <a:rPr lang="en-US" dirty="0" smtClean="0"/>
              <a:t>Cloud provides middleware/infrastructure</a:t>
            </a:r>
          </a:p>
          <a:p>
            <a:pPr lvl="1"/>
            <a:r>
              <a:rPr lang="en-US" dirty="0" smtClean="0"/>
              <a:t>For example, Microsoft Common Language Runtime (CLR)</a:t>
            </a:r>
          </a:p>
          <a:p>
            <a:pPr lvl="1"/>
            <a:r>
              <a:rPr lang="en-US" dirty="0" smtClean="0"/>
              <a:t>Customer pays </a:t>
            </a:r>
            <a:r>
              <a:rPr lang="en-US" dirty="0" err="1" smtClean="0"/>
              <a:t>SaaS</a:t>
            </a:r>
            <a:r>
              <a:rPr lang="en-US" dirty="0" smtClean="0"/>
              <a:t> provider for the service; </a:t>
            </a:r>
            <a:r>
              <a:rPr lang="en-US" dirty="0" err="1" smtClean="0"/>
              <a:t>SaaS</a:t>
            </a:r>
            <a:r>
              <a:rPr lang="en-US" dirty="0" smtClean="0"/>
              <a:t> provider pays the cloud for the infrastructure</a:t>
            </a:r>
          </a:p>
          <a:p>
            <a:pPr lvl="1"/>
            <a:r>
              <a:rPr lang="en-US" dirty="0" smtClean="0"/>
              <a:t>Example: Windows Azure, Google App Engine, </a:t>
            </a:r>
            <a:r>
              <a:rPr lang="en-US" dirty="0" err="1" smtClean="0"/>
              <a:t>Heroku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48526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003425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Cloud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651026" y="14382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User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671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Hardware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62275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57450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38700" y="2114550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295525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495675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47902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1752601" y="1969293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211263" y="1703388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927650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025" y="2533650"/>
            <a:ext cx="4762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1676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085287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SaaS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1061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Infrastructure as a Service (IaaS)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476750"/>
            <a:ext cx="7772400" cy="1924050"/>
          </a:xfrm>
        </p:spPr>
        <p:txBody>
          <a:bodyPr/>
          <a:lstStyle/>
          <a:p>
            <a:r>
              <a:rPr lang="en-US" dirty="0" smtClean="0"/>
              <a:t>Cloud provides raw computing resources</a:t>
            </a:r>
          </a:p>
          <a:p>
            <a:pPr lvl="1"/>
            <a:r>
              <a:rPr lang="en-US" dirty="0" smtClean="0"/>
              <a:t>Virtual machine, blade server, storage, network, ...</a:t>
            </a:r>
          </a:p>
          <a:p>
            <a:pPr lvl="1"/>
            <a:r>
              <a:rPr lang="en-US" dirty="0" smtClean="0"/>
              <a:t>Customer pays </a:t>
            </a:r>
            <a:r>
              <a:rPr lang="en-US" dirty="0" err="1" smtClean="0"/>
              <a:t>SaaS</a:t>
            </a:r>
            <a:r>
              <a:rPr lang="en-US" dirty="0" smtClean="0"/>
              <a:t> provider for the service; </a:t>
            </a:r>
            <a:r>
              <a:rPr lang="en-US" dirty="0" err="1" smtClean="0"/>
              <a:t>SaaS</a:t>
            </a:r>
            <a:r>
              <a:rPr lang="en-US" dirty="0" smtClean="0"/>
              <a:t> provider pays the cloud for the resources</a:t>
            </a:r>
          </a:p>
          <a:p>
            <a:pPr lvl="1"/>
            <a:r>
              <a:rPr lang="en-US" dirty="0" smtClean="0"/>
              <a:t>Examples: Amazon Web Services,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 err="1" smtClean="0"/>
              <a:t>Joyent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Picture 3" descr="MCj0432623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3348526"/>
            <a:ext cx="534987" cy="534987"/>
          </a:xfrm>
          <a:prstGeom prst="rect">
            <a:avLst/>
          </a:prstGeom>
          <a:noFill/>
        </p:spPr>
      </p:pic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3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633663" y="1698625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2003425" y="2681288"/>
            <a:ext cx="1939925" cy="1300162"/>
            <a:chOff x="6737139" y="2633668"/>
            <a:chExt cx="1940138" cy="1300162"/>
          </a:xfrm>
        </p:grpSpPr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6737139" y="2633668"/>
              <a:ext cx="1940138" cy="1300162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pic>
          <p:nvPicPr>
            <p:cNvPr id="11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47002" y="288290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356477" y="2892429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965952" y="2901954"/>
              <a:ext cx="736600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TextBox 13"/>
          <p:cNvSpPr txBox="1"/>
          <p:nvPr/>
        </p:nvSpPr>
        <p:spPr>
          <a:xfrm>
            <a:off x="1075764" y="3848100"/>
            <a:ext cx="83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Cloud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651026" y="1438275"/>
            <a:ext cx="540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User</a:t>
            </a:r>
            <a:endParaRPr lang="en-US" sz="1400"/>
          </a:p>
        </p:txBody>
      </p:sp>
      <p:sp>
        <p:nvSpPr>
          <p:cNvPr id="16" name="Rectangle 15"/>
          <p:cNvSpPr/>
          <p:nvPr/>
        </p:nvSpPr>
        <p:spPr bwMode="auto">
          <a:xfrm>
            <a:off x="5514976" y="3467100"/>
            <a:ext cx="2400300" cy="390525"/>
          </a:xfrm>
          <a:prstGeom prst="rect">
            <a:avLst/>
          </a:prstGeom>
          <a:solidFill>
            <a:srgbClr val="0070C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Hardware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4976" y="2962275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5514976" y="2457450"/>
            <a:ext cx="2400300" cy="390525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Application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838700" y="2114550"/>
            <a:ext cx="3705225" cy="2085975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 bwMode="auto">
          <a:xfrm flipV="1">
            <a:off x="3638550" y="2295525"/>
            <a:ext cx="2009775" cy="733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3657600" y="3495675"/>
            <a:ext cx="2457450" cy="6572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 rot="5400000">
            <a:off x="6229350" y="2181225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/>
          <p:nvPr/>
        </p:nvCxnSpPr>
        <p:spPr bwMode="auto">
          <a:xfrm rot="5400000">
            <a:off x="6600825" y="2190750"/>
            <a:ext cx="533400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32" name="Straight Arrow Connector 31"/>
          <p:cNvCxnSpPr/>
          <p:nvPr/>
        </p:nvCxnSpPr>
        <p:spPr bwMode="auto">
          <a:xfrm rot="16200000" flipH="1">
            <a:off x="2676525" y="2486025"/>
            <a:ext cx="409578" cy="285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/>
          <p:nvPr/>
        </p:nvCxnSpPr>
        <p:spPr bwMode="auto">
          <a:xfrm flipV="1">
            <a:off x="3018305" y="2247902"/>
            <a:ext cx="1121" cy="5094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0" name="Straight Arrow Connector 39"/>
          <p:cNvCxnSpPr>
            <a:stCxn id="8" idx="1"/>
            <a:endCxn id="29" idx="1"/>
          </p:cNvCxnSpPr>
          <p:nvPr/>
        </p:nvCxnSpPr>
        <p:spPr bwMode="auto">
          <a:xfrm rot="10800000" flipV="1">
            <a:off x="1752601" y="1969293"/>
            <a:ext cx="881063" cy="476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1" name="Picture 35" descr="bag_of_money_small_trans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66900" y="1228725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 descr="MCj04326240000[1]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1211263" y="1703388"/>
            <a:ext cx="541337" cy="541337"/>
          </a:xfrm>
          <a:prstGeom prst="rect">
            <a:avLst/>
          </a:prstGeom>
          <a:noFill/>
        </p:spPr>
      </p:pic>
      <p:cxnSp>
        <p:nvCxnSpPr>
          <p:cNvPr id="33" name="Straight Arrow Connector 32"/>
          <p:cNvCxnSpPr>
            <a:stCxn id="29" idx="2"/>
            <a:endCxn id="7" idx="0"/>
          </p:cNvCxnSpPr>
          <p:nvPr/>
        </p:nvCxnSpPr>
        <p:spPr bwMode="auto">
          <a:xfrm rot="5400000">
            <a:off x="927650" y="2794244"/>
            <a:ext cx="1103801" cy="4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" name="Picture 35" descr="bag_of_money_small_trans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0125" y="2609850"/>
            <a:ext cx="4000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7" name="Straight Arrow Connector 36"/>
          <p:cNvCxnSpPr/>
          <p:nvPr/>
        </p:nvCxnSpPr>
        <p:spPr bwMode="auto">
          <a:xfrm rot="16200000" flipH="1">
            <a:off x="1676400" y="2266950"/>
            <a:ext cx="723900" cy="628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8" name="Picture 2" descr="C:\Users\ahae\AppData\Local\Microsoft\Windows\Temporary Internet Files\Content.IE5\WLXXAP26\MCj04315730000[1]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908" y="2152650"/>
            <a:ext cx="450898" cy="453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TextBox 38"/>
          <p:cNvSpPr txBox="1"/>
          <p:nvPr/>
        </p:nvSpPr>
        <p:spPr>
          <a:xfrm>
            <a:off x="1085287" y="1200150"/>
            <a:ext cx="83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SaaS</a:t>
            </a:r>
            <a:br>
              <a:rPr lang="en-US" sz="1400" smtClean="0"/>
            </a:br>
            <a:r>
              <a:rPr lang="en-US" sz="1400" smtClean="0"/>
              <a:t>provider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5876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Private/hybrid/community clouds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24299"/>
            <a:ext cx="7772400" cy="2638425"/>
          </a:xfrm>
        </p:spPr>
        <p:txBody>
          <a:bodyPr/>
          <a:lstStyle/>
          <a:p>
            <a:r>
              <a:rPr lang="en-US" dirty="0" smtClean="0"/>
              <a:t>Who can become a customer of the cloud?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Public cloud: </a:t>
            </a:r>
            <a:r>
              <a:rPr lang="en-US" dirty="0" smtClean="0"/>
              <a:t>Commercial service; open to (almost) anyone. Example: Amazon AWS, Microsoft Azure, Google App Engine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Community cloud: </a:t>
            </a:r>
            <a:r>
              <a:rPr lang="en-US" dirty="0" smtClean="0"/>
              <a:t>Shared by several similar organizations.</a:t>
            </a:r>
            <a:br>
              <a:rPr lang="en-US" dirty="0" smtClean="0"/>
            </a:br>
            <a:r>
              <a:rPr lang="en-US" dirty="0" smtClean="0"/>
              <a:t>Example: Google’s “</a:t>
            </a:r>
            <a:r>
              <a:rPr lang="en-US" dirty="0" err="1" smtClean="0"/>
              <a:t>Gov</a:t>
            </a:r>
            <a:r>
              <a:rPr lang="en-US" dirty="0" smtClean="0"/>
              <a:t> Cloud”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Private cloud: </a:t>
            </a:r>
            <a:r>
              <a:rPr lang="en-US" dirty="0" smtClean="0"/>
              <a:t>Shared within a single organization. </a:t>
            </a:r>
            <a:br>
              <a:rPr lang="en-US" dirty="0" smtClean="0"/>
            </a:br>
            <a:r>
              <a:rPr lang="en-US" dirty="0" smtClean="0"/>
              <a:t>Example: Internal datacenter of a large company.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57893" y="4467225"/>
            <a:ext cx="116430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3CC33"/>
                </a:solidFill>
              </a:rPr>
              <a:t>Focus of</a:t>
            </a:r>
            <a:br>
              <a:rPr lang="en-US" sz="1600" dirty="0" smtClean="0">
                <a:solidFill>
                  <a:srgbClr val="33CC33"/>
                </a:solidFill>
              </a:rPr>
            </a:br>
            <a:r>
              <a:rPr lang="en-US" sz="1600" dirty="0" smtClean="0">
                <a:solidFill>
                  <a:srgbClr val="33CC33"/>
                </a:solidFill>
              </a:rPr>
              <a:t>this course</a:t>
            </a:r>
            <a:endParaRPr lang="en-US" sz="1600" dirty="0">
              <a:solidFill>
                <a:srgbClr val="33CC33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</p:cNvCxnSpPr>
          <p:nvPr/>
        </p:nvCxnSpPr>
        <p:spPr bwMode="auto">
          <a:xfrm>
            <a:off x="1106408" y="4759613"/>
            <a:ext cx="374877" cy="288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CC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1906588" y="2122489"/>
            <a:ext cx="274637" cy="274637"/>
          </a:xfrm>
          <a:prstGeom prst="rect">
            <a:avLst/>
          </a:prstGeom>
          <a:noFill/>
        </p:spPr>
      </p:pic>
      <p:pic>
        <p:nvPicPr>
          <p:cNvPr id="1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1150" y="1819276"/>
            <a:ext cx="276225" cy="276225"/>
          </a:xfrm>
          <a:prstGeom prst="rect">
            <a:avLst/>
          </a:prstGeom>
          <a:noFill/>
        </p:spPr>
      </p:pic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 rot="268469">
            <a:off x="1735352" y="2602806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pic>
        <p:nvPicPr>
          <p:cNvPr id="2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544763" y="1798639"/>
            <a:ext cx="274637" cy="274637"/>
          </a:xfrm>
          <a:prstGeom prst="rect">
            <a:avLst/>
          </a:prstGeom>
          <a:noFill/>
        </p:spPr>
      </p:pic>
      <p:pic>
        <p:nvPicPr>
          <p:cNvPr id="2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14575" y="2066926"/>
            <a:ext cx="276225" cy="276225"/>
          </a:xfrm>
          <a:prstGeom prst="rect">
            <a:avLst/>
          </a:prstGeom>
          <a:noFill/>
        </p:spPr>
      </p:pic>
      <p:pic>
        <p:nvPicPr>
          <p:cNvPr id="2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52675" y="1514476"/>
            <a:ext cx="276225" cy="276225"/>
          </a:xfrm>
          <a:prstGeom prst="rect">
            <a:avLst/>
          </a:prstGeom>
          <a:noFill/>
        </p:spPr>
      </p:pic>
      <p:sp>
        <p:nvSpPr>
          <p:cNvPr id="30" name="Rounded Rectangle 29"/>
          <p:cNvSpPr/>
          <p:nvPr/>
        </p:nvSpPr>
        <p:spPr bwMode="auto">
          <a:xfrm>
            <a:off x="4867274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loud"/>
          <p:cNvSpPr>
            <a:spLocks noChangeAspect="1" noEditPoints="1" noChangeArrowheads="1"/>
          </p:cNvSpPr>
          <p:nvPr/>
        </p:nvSpPr>
        <p:spPr bwMode="auto">
          <a:xfrm rot="268469">
            <a:off x="4373777" y="2574231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3" name="Cloud"/>
          <p:cNvSpPr>
            <a:spLocks noChangeAspect="1" noEditPoints="1" noChangeArrowheads="1"/>
          </p:cNvSpPr>
          <p:nvPr/>
        </p:nvSpPr>
        <p:spPr bwMode="auto">
          <a:xfrm rot="268469">
            <a:off x="7136027" y="2536131"/>
            <a:ext cx="1371996" cy="919529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noFill/>
            <a:miter lim="800000"/>
            <a:headEnd/>
            <a:tailEnd/>
          </a:ln>
          <a:effectLst>
            <a:outerShdw blurRad="50800" dist="508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55000"/>
              <a:buFont typeface="Wingdings" pitchFamily="2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 bwMode="auto">
          <a:xfrm>
            <a:off x="5505449" y="1695451"/>
            <a:ext cx="509337" cy="66675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057401"/>
            <a:ext cx="276225" cy="276225"/>
          </a:xfrm>
          <a:prstGeom prst="rect">
            <a:avLst/>
          </a:prstGeom>
          <a:noFill/>
        </p:spPr>
      </p:pic>
      <p:pic>
        <p:nvPicPr>
          <p:cNvPr id="4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075" y="1847851"/>
            <a:ext cx="276225" cy="276225"/>
          </a:xfrm>
          <a:prstGeom prst="rect">
            <a:avLst/>
          </a:prstGeom>
          <a:noFill/>
        </p:spPr>
      </p:pic>
      <p:pic>
        <p:nvPicPr>
          <p:cNvPr id="45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2687638" y="2208214"/>
            <a:ext cx="274637" cy="274637"/>
          </a:xfrm>
          <a:prstGeom prst="rect">
            <a:avLst/>
          </a:prstGeom>
          <a:noFill/>
        </p:spPr>
      </p:pic>
      <p:pic>
        <p:nvPicPr>
          <p:cNvPr id="47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4868863" y="1770064"/>
            <a:ext cx="274637" cy="274637"/>
          </a:xfrm>
          <a:prstGeom prst="rect">
            <a:avLst/>
          </a:prstGeom>
          <a:noFill/>
        </p:spPr>
      </p:pic>
      <p:pic>
        <p:nvPicPr>
          <p:cNvPr id="48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2900" y="2286001"/>
            <a:ext cx="276225" cy="276225"/>
          </a:xfrm>
          <a:prstGeom prst="rect">
            <a:avLst/>
          </a:prstGeom>
          <a:noFill/>
        </p:spPr>
      </p:pic>
      <p:cxnSp>
        <p:nvCxnSpPr>
          <p:cNvPr id="50" name="Straight Arrow Connector 49"/>
          <p:cNvCxnSpPr>
            <a:stCxn id="30" idx="2"/>
          </p:cNvCxnSpPr>
          <p:nvPr/>
        </p:nvCxnSpPr>
        <p:spPr bwMode="auto">
          <a:xfrm rot="5400000">
            <a:off x="4885072" y="2544430"/>
            <a:ext cx="419100" cy="5464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34" idx="2"/>
          </p:cNvCxnSpPr>
          <p:nvPr/>
        </p:nvCxnSpPr>
        <p:spPr bwMode="auto">
          <a:xfrm rot="5400000">
            <a:off x="5389897" y="2420604"/>
            <a:ext cx="428625" cy="3118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56" name="Group 55"/>
          <p:cNvGrpSpPr/>
          <p:nvPr/>
        </p:nvGrpSpPr>
        <p:grpSpPr>
          <a:xfrm>
            <a:off x="2012641" y="2847976"/>
            <a:ext cx="860755" cy="428624"/>
            <a:chOff x="1765488" y="2644774"/>
            <a:chExt cx="1517483" cy="755650"/>
          </a:xfrm>
        </p:grpSpPr>
        <p:pic>
          <p:nvPicPr>
            <p:cNvPr id="5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7" name="Group 56"/>
          <p:cNvGrpSpPr/>
          <p:nvPr/>
        </p:nvGrpSpPr>
        <p:grpSpPr>
          <a:xfrm>
            <a:off x="4651066" y="2809876"/>
            <a:ext cx="860755" cy="428624"/>
            <a:chOff x="1765488" y="2644774"/>
            <a:chExt cx="1517483" cy="755650"/>
          </a:xfrm>
        </p:grpSpPr>
        <p:pic>
          <p:nvPicPr>
            <p:cNvPr id="58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1" name="Group 60"/>
          <p:cNvGrpSpPr/>
          <p:nvPr/>
        </p:nvGrpSpPr>
        <p:grpSpPr>
          <a:xfrm>
            <a:off x="7413316" y="2800351"/>
            <a:ext cx="860755" cy="428624"/>
            <a:chOff x="1765488" y="2644774"/>
            <a:chExt cx="1517483" cy="755650"/>
          </a:xfrm>
        </p:grpSpPr>
        <p:pic>
          <p:nvPicPr>
            <p:cNvPr id="62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452" y="264477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3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970" y="2654299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4" name="Picture 51" descr="MCj04316160000[1]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5488" y="266382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5" name="TextBox 64"/>
          <p:cNvSpPr txBox="1"/>
          <p:nvPr/>
        </p:nvSpPr>
        <p:spPr>
          <a:xfrm>
            <a:off x="4693462" y="1219201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Company</a:t>
            </a:r>
            <a:br>
              <a:rPr lang="en-US" sz="1200" smtClean="0"/>
            </a:br>
            <a:r>
              <a:rPr lang="en-US" sz="1200" smtClean="0"/>
              <a:t>A</a:t>
            </a:r>
            <a:endParaRPr lang="en-US" sz="1200"/>
          </a:p>
        </p:txBody>
      </p:sp>
      <p:sp>
        <p:nvSpPr>
          <p:cNvPr id="66" name="TextBox 65"/>
          <p:cNvSpPr txBox="1"/>
          <p:nvPr/>
        </p:nvSpPr>
        <p:spPr>
          <a:xfrm>
            <a:off x="5369737" y="1219201"/>
            <a:ext cx="818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Company</a:t>
            </a:r>
            <a:br>
              <a:rPr lang="en-US" sz="1200" smtClean="0"/>
            </a:br>
            <a:r>
              <a:rPr lang="en-US" sz="1200" smtClean="0"/>
              <a:t>B</a:t>
            </a:r>
            <a:endParaRPr lang="en-US" sz="1200"/>
          </a:p>
        </p:txBody>
      </p:sp>
      <p:sp>
        <p:nvSpPr>
          <p:cNvPr id="67" name="Rounded Rectangle 66"/>
          <p:cNvSpPr/>
          <p:nvPr/>
        </p:nvSpPr>
        <p:spPr bwMode="auto">
          <a:xfrm>
            <a:off x="6972299" y="2085976"/>
            <a:ext cx="1743076" cy="1495424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85014" y="22193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5464" y="188595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9614" y="16668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5068888" y="2008189"/>
            <a:ext cx="274637" cy="274637"/>
          </a:xfrm>
          <a:prstGeom prst="rect">
            <a:avLst/>
          </a:prstGeom>
          <a:noFill/>
        </p:spPr>
      </p:pic>
      <p:pic>
        <p:nvPicPr>
          <p:cNvPr id="72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2925" y="1704976"/>
            <a:ext cx="276225" cy="276225"/>
          </a:xfrm>
          <a:prstGeom prst="rect">
            <a:avLst/>
          </a:prstGeom>
          <a:noFill/>
        </p:spPr>
      </p:pic>
      <p:pic>
        <p:nvPicPr>
          <p:cNvPr id="74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4589" y="216217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6539" y="22955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489" y="21431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8989" y="24384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32614" y="25527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0" name="Straight Arrow Connector 79"/>
          <p:cNvCxnSpPr/>
          <p:nvPr/>
        </p:nvCxnSpPr>
        <p:spPr bwMode="auto">
          <a:xfrm rot="16200000" flipH="1">
            <a:off x="1976438" y="2566987"/>
            <a:ext cx="333375" cy="1333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2" name="Straight Arrow Connector 81"/>
          <p:cNvCxnSpPr/>
          <p:nvPr/>
        </p:nvCxnSpPr>
        <p:spPr bwMode="auto">
          <a:xfrm rot="16200000" flipH="1">
            <a:off x="1924050" y="2314574"/>
            <a:ext cx="752475" cy="1619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4" name="Straight Arrow Connector 83"/>
          <p:cNvCxnSpPr>
            <a:stCxn id="26" idx="2"/>
          </p:cNvCxnSpPr>
          <p:nvPr/>
        </p:nvCxnSpPr>
        <p:spPr bwMode="auto">
          <a:xfrm rot="5400000">
            <a:off x="2296716" y="2376885"/>
            <a:ext cx="688974" cy="8175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6" name="Straight Arrow Connector 85"/>
          <p:cNvCxnSpPr/>
          <p:nvPr/>
        </p:nvCxnSpPr>
        <p:spPr bwMode="auto">
          <a:xfrm rot="16200000" flipH="1">
            <a:off x="1547813" y="2328862"/>
            <a:ext cx="638175" cy="3429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8" name="Straight Arrow Connector 87"/>
          <p:cNvCxnSpPr/>
          <p:nvPr/>
        </p:nvCxnSpPr>
        <p:spPr bwMode="auto">
          <a:xfrm rot="5400000">
            <a:off x="2676525" y="2371725"/>
            <a:ext cx="609600" cy="2476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89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0" y="1609726"/>
            <a:ext cx="276225" cy="276225"/>
          </a:xfrm>
          <a:prstGeom prst="rect">
            <a:avLst/>
          </a:prstGeom>
          <a:noFill/>
        </p:spPr>
      </p:pic>
      <p:cxnSp>
        <p:nvCxnSpPr>
          <p:cNvPr id="91" name="Straight Arrow Connector 90"/>
          <p:cNvCxnSpPr/>
          <p:nvPr/>
        </p:nvCxnSpPr>
        <p:spPr bwMode="auto">
          <a:xfrm>
            <a:off x="7296150" y="2543175"/>
            <a:ext cx="266700" cy="20002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3" name="Straight Arrow Connector 92"/>
          <p:cNvCxnSpPr/>
          <p:nvPr/>
        </p:nvCxnSpPr>
        <p:spPr bwMode="auto">
          <a:xfrm rot="5400000">
            <a:off x="8091488" y="2519362"/>
            <a:ext cx="276225" cy="17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5" name="Straight Arrow Connector 94"/>
          <p:cNvCxnSpPr>
            <a:stCxn id="74" idx="2"/>
          </p:cNvCxnSpPr>
          <p:nvPr/>
        </p:nvCxnSpPr>
        <p:spPr bwMode="auto">
          <a:xfrm rot="16200000" flipH="1">
            <a:off x="7546579" y="2526904"/>
            <a:ext cx="312736" cy="1389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96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145338" y="1703389"/>
            <a:ext cx="274637" cy="274637"/>
          </a:xfrm>
          <a:prstGeom prst="rect">
            <a:avLst/>
          </a:prstGeom>
          <a:noFill/>
        </p:spPr>
      </p:pic>
      <p:pic>
        <p:nvPicPr>
          <p:cNvPr id="97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5150" y="1485901"/>
            <a:ext cx="276225" cy="276225"/>
          </a:xfrm>
          <a:prstGeom prst="rect">
            <a:avLst/>
          </a:prstGeom>
          <a:noFill/>
        </p:spPr>
      </p:pic>
      <p:pic>
        <p:nvPicPr>
          <p:cNvPr id="98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850188" y="1446214"/>
            <a:ext cx="274637" cy="274637"/>
          </a:xfrm>
          <a:prstGeom prst="rect">
            <a:avLst/>
          </a:prstGeom>
          <a:noFill/>
        </p:spPr>
      </p:pic>
      <p:pic>
        <p:nvPicPr>
          <p:cNvPr id="99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7183438" y="1284289"/>
            <a:ext cx="274637" cy="274637"/>
          </a:xfrm>
          <a:prstGeom prst="rect">
            <a:avLst/>
          </a:prstGeom>
          <a:noFill/>
        </p:spPr>
      </p:pic>
      <p:pic>
        <p:nvPicPr>
          <p:cNvPr id="100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3325" y="1647826"/>
            <a:ext cx="276225" cy="276225"/>
          </a:xfrm>
          <a:prstGeom prst="rect">
            <a:avLst/>
          </a:prstGeom>
          <a:noFill/>
        </p:spPr>
      </p:pic>
      <p:pic>
        <p:nvPicPr>
          <p:cNvPr id="101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62850" y="1257301"/>
            <a:ext cx="276225" cy="276225"/>
          </a:xfrm>
          <a:prstGeom prst="rect">
            <a:avLst/>
          </a:prstGeom>
          <a:noFill/>
        </p:spPr>
      </p:pic>
      <p:pic>
        <p:nvPicPr>
          <p:cNvPr id="102" name="Picture 2" descr="MCj0432624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flipH="1">
            <a:off x="8478838" y="1693864"/>
            <a:ext cx="274637" cy="274637"/>
          </a:xfrm>
          <a:prstGeom prst="rect">
            <a:avLst/>
          </a:prstGeom>
          <a:noFill/>
        </p:spPr>
      </p:pic>
      <p:pic>
        <p:nvPicPr>
          <p:cNvPr id="103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7200" y="1657351"/>
            <a:ext cx="276225" cy="276225"/>
          </a:xfrm>
          <a:prstGeom prst="rect">
            <a:avLst/>
          </a:prstGeom>
          <a:noFill/>
        </p:spPr>
      </p:pic>
      <p:pic>
        <p:nvPicPr>
          <p:cNvPr id="104" name="Picture 3" descr="MCj0432623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39125" y="1362076"/>
            <a:ext cx="276225" cy="276225"/>
          </a:xfrm>
          <a:prstGeom prst="rect">
            <a:avLst/>
          </a:prstGeom>
          <a:noFill/>
        </p:spPr>
      </p:pic>
      <p:sp>
        <p:nvSpPr>
          <p:cNvPr id="105" name="TextBox 104"/>
          <p:cNvSpPr txBox="1"/>
          <p:nvPr/>
        </p:nvSpPr>
        <p:spPr>
          <a:xfrm>
            <a:off x="2078591" y="3486150"/>
            <a:ext cx="713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Public</a:t>
            </a:r>
            <a:endParaRPr lang="en-US" sz="1600"/>
          </a:p>
        </p:txBody>
      </p:sp>
      <p:sp>
        <p:nvSpPr>
          <p:cNvPr id="106" name="TextBox 105"/>
          <p:cNvSpPr txBox="1"/>
          <p:nvPr/>
        </p:nvSpPr>
        <p:spPr>
          <a:xfrm>
            <a:off x="4506749" y="351472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Community</a:t>
            </a:r>
            <a:endParaRPr lang="en-US" sz="1600"/>
          </a:p>
        </p:txBody>
      </p:sp>
      <p:sp>
        <p:nvSpPr>
          <p:cNvPr id="107" name="TextBox 106"/>
          <p:cNvSpPr txBox="1"/>
          <p:nvPr/>
        </p:nvSpPr>
        <p:spPr>
          <a:xfrm>
            <a:off x="7464212" y="3533775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Private</a:t>
            </a:r>
            <a:endParaRPr lang="en-US" sz="1600"/>
          </a:p>
        </p:txBody>
      </p:sp>
      <p:pic>
        <p:nvPicPr>
          <p:cNvPr id="1032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828925"/>
            <a:ext cx="466582" cy="466582"/>
          </a:xfrm>
          <a:prstGeom prst="rect">
            <a:avLst/>
          </a:prstGeom>
          <a:noFill/>
        </p:spPr>
      </p:pic>
      <p:pic>
        <p:nvPicPr>
          <p:cNvPr id="110" name="Picture 8" descr="C:\Users\Andreas Haeberlen\AppData\Local\Microsoft\Windows\Temporary Internet Files\Content.IE5\4ZIVVKYE\MC900434891[1]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71950" y="2819400"/>
            <a:ext cx="466582" cy="466582"/>
          </a:xfrm>
          <a:prstGeom prst="rect">
            <a:avLst/>
          </a:prstGeom>
          <a:noFill/>
        </p:spPr>
      </p:pic>
      <p:pic>
        <p:nvPicPr>
          <p:cNvPr id="111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864" y="1752602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14" y="2028827"/>
            <a:ext cx="277812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445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2" grpId="0" animBg="1"/>
      <p:bldP spid="33" grpId="0" animBg="1"/>
      <p:bldP spid="34" grpId="0" animBg="1"/>
      <p:bldP spid="65" grpId="0"/>
      <p:bldP spid="66" grpId="0"/>
      <p:bldP spid="67" grpId="0" animBg="1"/>
      <p:bldP spid="105" grpId="0"/>
      <p:bldP spid="106" grpId="0"/>
      <p:bldP spid="10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  <a:endParaRPr lang="en-US" dirty="0" smtClean="0"/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972299" y="5138543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25" y="4048125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3575" y="4760001"/>
            <a:ext cx="495300" cy="495300"/>
          </a:xfrm>
          <a:prstGeom prst="rect">
            <a:avLst/>
          </a:prstGeom>
          <a:noFill/>
        </p:spPr>
      </p:pic>
      <p:pic>
        <p:nvPicPr>
          <p:cNvPr id="14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1982" y="4404216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899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Examples of cloud applications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hosting</a:t>
            </a:r>
          </a:p>
          <a:p>
            <a:r>
              <a:rPr lang="en-US" dirty="0" smtClean="0"/>
              <a:t>Backup and Storage</a:t>
            </a:r>
          </a:p>
          <a:p>
            <a:r>
              <a:rPr lang="en-US" dirty="0" smtClean="0"/>
              <a:t>Content delivery</a:t>
            </a:r>
          </a:p>
          <a:p>
            <a:r>
              <a:rPr lang="en-US" dirty="0" smtClean="0"/>
              <a:t>E-commerce</a:t>
            </a:r>
          </a:p>
          <a:p>
            <a:r>
              <a:rPr lang="en-US" dirty="0" smtClean="0"/>
              <a:t>High-performance computing</a:t>
            </a:r>
          </a:p>
          <a:p>
            <a:r>
              <a:rPr lang="en-US" dirty="0" smtClean="0"/>
              <a:t>Media hosting</a:t>
            </a:r>
          </a:p>
          <a:p>
            <a:r>
              <a:rPr lang="en-US" dirty="0" smtClean="0"/>
              <a:t>On-demand workforce</a:t>
            </a:r>
          </a:p>
          <a:p>
            <a:r>
              <a:rPr lang="en-US" dirty="0" smtClean="0"/>
              <a:t>Search engines</a:t>
            </a:r>
          </a:p>
          <a:p>
            <a:r>
              <a:rPr lang="en-US" dirty="0" smtClean="0"/>
              <a:t>Web hosting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85296" y="5511561"/>
            <a:ext cx="5019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If interested, </a:t>
            </a:r>
            <a:r>
              <a:rPr lang="en-US" sz="1800" dirty="0"/>
              <a:t>glance through </a:t>
            </a:r>
            <a:r>
              <a:rPr lang="en-US" sz="1800" dirty="0">
                <a:hlinkClick r:id="rId3"/>
              </a:rPr>
              <a:t>http://aws.amazon.com/solutions/case-studies</a:t>
            </a:r>
            <a:r>
              <a:rPr lang="en-US" sz="1800" dirty="0" smtClean="0">
                <a:hlinkClick r:id="rId3"/>
              </a:rPr>
              <a:t>/</a:t>
            </a:r>
            <a:r>
              <a:rPr lang="en-US" sz="1800" dirty="0" smtClean="0"/>
              <a:t> for a list of many use cases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3463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Case study: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Animoto</a:t>
            </a:r>
            <a:r>
              <a:rPr lang="en-US" dirty="0" smtClean="0"/>
              <a:t>: Lets users</a:t>
            </a:r>
            <a:br>
              <a:rPr lang="en-US" dirty="0" smtClean="0"/>
            </a:br>
            <a:r>
              <a:rPr lang="en-US" dirty="0" smtClean="0"/>
              <a:t>create videos from </a:t>
            </a:r>
            <a:br>
              <a:rPr lang="en-US" dirty="0" smtClean="0"/>
            </a:br>
            <a:r>
              <a:rPr lang="en-US" dirty="0" smtClean="0"/>
              <a:t>their own photos/music</a:t>
            </a:r>
          </a:p>
          <a:p>
            <a:pPr lvl="1"/>
            <a:r>
              <a:rPr lang="en-US" dirty="0" smtClean="0"/>
              <a:t>Auto-edits photos and aligns</a:t>
            </a:r>
            <a:br>
              <a:rPr lang="en-US" dirty="0" smtClean="0"/>
            </a:br>
            <a:r>
              <a:rPr lang="en-US" dirty="0" smtClean="0"/>
              <a:t>them with the music, so it</a:t>
            </a:r>
            <a:br>
              <a:rPr lang="en-US" dirty="0" smtClean="0"/>
            </a:br>
            <a:r>
              <a:rPr lang="en-US" dirty="0" smtClean="0"/>
              <a:t>"looks good"</a:t>
            </a:r>
          </a:p>
          <a:p>
            <a:r>
              <a:rPr lang="en-US" dirty="0" smtClean="0"/>
              <a:t>Built using Amazon EC2+S3+SQS</a:t>
            </a:r>
          </a:p>
          <a:p>
            <a:r>
              <a:rPr lang="en-US" dirty="0" smtClean="0"/>
              <a:t>Released a Facebook app in mid-April 2008</a:t>
            </a:r>
          </a:p>
          <a:p>
            <a:pPr lvl="1"/>
            <a:r>
              <a:rPr lang="en-US" dirty="0" smtClean="0"/>
              <a:t>More than </a:t>
            </a:r>
            <a:r>
              <a:rPr lang="en-US" dirty="0" smtClean="0">
                <a:solidFill>
                  <a:srgbClr val="FF9900"/>
                </a:solidFill>
              </a:rPr>
              <a:t>750,000 people </a:t>
            </a:r>
            <a:r>
              <a:rPr lang="en-US" dirty="0" smtClean="0"/>
              <a:t>signed up within </a:t>
            </a:r>
            <a:r>
              <a:rPr lang="en-US" dirty="0" smtClean="0">
                <a:solidFill>
                  <a:srgbClr val="FF9900"/>
                </a:solidFill>
              </a:rPr>
              <a:t>3 days</a:t>
            </a:r>
          </a:p>
          <a:p>
            <a:pPr lvl="1"/>
            <a:r>
              <a:rPr lang="en-US" dirty="0" smtClean="0"/>
              <a:t>EC2 usage went from 50 machines to 3,500 (x70 scalability!)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Picture 6" descr="ec2_usage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05976" y="1496265"/>
            <a:ext cx="3424580" cy="23764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81771" y="3747247"/>
            <a:ext cx="28392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Source: Jeff Bezos' talk at Stanford on 4/19/08</a:t>
            </a:r>
            <a:endParaRPr lang="en-US" sz="1000"/>
          </a:p>
        </p:txBody>
      </p:sp>
      <p:pic>
        <p:nvPicPr>
          <p:cNvPr id="9" name="Picture 8" descr="Animoto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5500" y="663147"/>
            <a:ext cx="2409524" cy="6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7216709" y="1711847"/>
            <a:ext cx="36391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http://animoto.com/blog/company/amazon-com-ceo-jeff-bezos-on-animoto/</a:t>
            </a:r>
            <a:endParaRPr lang="en-US" sz="800"/>
          </a:p>
        </p:txBody>
      </p:sp>
      <p:sp>
        <p:nvSpPr>
          <p:cNvPr id="6" name="TextBox 5"/>
          <p:cNvSpPr txBox="1"/>
          <p:nvPr/>
        </p:nvSpPr>
        <p:spPr>
          <a:xfrm>
            <a:off x="966830" y="5978846"/>
            <a:ext cx="6565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aws.amazon.com</a:t>
            </a:r>
            <a:r>
              <a:rPr lang="en-US" dirty="0"/>
              <a:t>/solutions/case-studies/</a:t>
            </a:r>
            <a:r>
              <a:rPr lang="en-US" dirty="0" err="1"/>
              <a:t>animoto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3387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Novartis Institutes for Biomedical Research is focused on the drug discovery phase of the</a:t>
            </a:r>
            <a:br>
              <a:rPr lang="en-US" dirty="0" smtClean="0"/>
            </a:br>
            <a:r>
              <a:rPr lang="en-US" dirty="0" smtClean="0"/>
              <a:t>~10</a:t>
            </a:r>
            <a:r>
              <a:rPr lang="en-US" dirty="0"/>
              <a:t> </a:t>
            </a:r>
            <a:r>
              <a:rPr lang="en-US" dirty="0" smtClean="0"/>
              <a:t>year </a:t>
            </a:r>
            <a:r>
              <a:rPr lang="en-US" dirty="0"/>
              <a:t>/</a:t>
            </a:r>
            <a:r>
              <a:rPr lang="en-US" dirty="0" smtClean="0"/>
              <a:t> $1 billion drug development process</a:t>
            </a:r>
          </a:p>
          <a:p>
            <a:r>
              <a:rPr lang="en-US" dirty="0" smtClean="0"/>
              <a:t>In 2013, NIBR ran a project to screen 10 M compounds against a common cancer target</a:t>
            </a:r>
          </a:p>
          <a:p>
            <a:r>
              <a:rPr lang="en-US" dirty="0" smtClean="0"/>
              <a:t>Compute requirements &gt;&gt; internal capacity / $</a:t>
            </a:r>
          </a:p>
          <a:p>
            <a:r>
              <a:rPr lang="en-US" dirty="0" smtClean="0"/>
              <a:t>The project ran across 10,500 EC2 Spot instances (~87,000 cores) for $4,232 in 9 hours</a:t>
            </a:r>
          </a:p>
          <a:p>
            <a:r>
              <a:rPr lang="en-US" dirty="0" smtClean="0"/>
              <a:t>Equiv. of 39 years of computational chemistry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 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4921" y="407375"/>
            <a:ext cx="3981391" cy="9619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0044" y="5978846"/>
            <a:ext cx="6538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aws.amazon.com</a:t>
            </a:r>
            <a:r>
              <a:rPr lang="en-US" dirty="0"/>
              <a:t>/solutions/case-studies</a:t>
            </a:r>
            <a:r>
              <a:rPr lang="en-US" dirty="0" smtClean="0"/>
              <a:t>/</a:t>
            </a:r>
            <a:r>
              <a:rPr lang="en-US" dirty="0" err="1" smtClean="0"/>
              <a:t>novartis</a:t>
            </a:r>
            <a:r>
              <a:rPr lang="en-US" dirty="0" smtClean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0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Other examples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DreamWorks is using the Cerelink </a:t>
            </a:r>
            <a:br>
              <a:rPr lang="en-US" smtClean="0"/>
            </a:br>
            <a:r>
              <a:rPr lang="en-US" smtClean="0"/>
              <a:t>cloud to render animation movies</a:t>
            </a:r>
          </a:p>
          <a:p>
            <a:pPr lvl="1"/>
            <a:r>
              <a:rPr lang="en-US" smtClean="0"/>
              <a:t>Cloud was already used to render parts of </a:t>
            </a:r>
            <a:br>
              <a:rPr lang="en-US" smtClean="0"/>
            </a:br>
            <a:r>
              <a:rPr lang="en-US" i="1" smtClean="0"/>
              <a:t>Shrek Forever After</a:t>
            </a:r>
            <a:r>
              <a:rPr lang="en-US" smtClean="0"/>
              <a:t> </a:t>
            </a:r>
            <a:r>
              <a:rPr lang="en-US" i="1" smtClean="0"/>
              <a:t> </a:t>
            </a:r>
            <a:r>
              <a:rPr lang="en-US" smtClean="0"/>
              <a:t>and </a:t>
            </a:r>
            <a:r>
              <a:rPr lang="en-US" i="1" smtClean="0"/>
              <a:t>How to Train </a:t>
            </a:r>
            <a:br>
              <a:rPr lang="en-US" i="1" smtClean="0"/>
            </a:br>
            <a:r>
              <a:rPr lang="en-US" i="1" smtClean="0"/>
              <a:t>your Dragon</a:t>
            </a:r>
          </a:p>
          <a:p>
            <a:pPr lvl="1"/>
            <a:endParaRPr lang="en-US" i="1" smtClean="0"/>
          </a:p>
          <a:p>
            <a:r>
              <a:rPr lang="en-US" smtClean="0"/>
              <a:t>CERN is working on a "science </a:t>
            </a:r>
            <a:br>
              <a:rPr lang="en-US" smtClean="0"/>
            </a:br>
            <a:r>
              <a:rPr lang="en-US" smtClean="0"/>
              <a:t>cloud" to process experimental </a:t>
            </a:r>
            <a:br>
              <a:rPr lang="en-US" smtClean="0"/>
            </a:br>
            <a:r>
              <a:rPr lang="en-US" smtClean="0"/>
              <a:t>data</a:t>
            </a:r>
          </a:p>
          <a:p>
            <a:r>
              <a:rPr lang="en-US" smtClean="0"/>
              <a:t>Virgin atlantic is hosting their new</a:t>
            </a:r>
            <a:br>
              <a:rPr lang="en-US" smtClean="0"/>
            </a:br>
            <a:r>
              <a:rPr lang="en-US" smtClean="0"/>
              <a:t>travel portal on Amazon AWS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shrek_forever_after_poster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29475" y="1676399"/>
            <a:ext cx="1284923" cy="2028826"/>
          </a:xfrm>
          <a:prstGeom prst="rect">
            <a:avLst/>
          </a:prstGeom>
        </p:spPr>
      </p:pic>
      <p:pic>
        <p:nvPicPr>
          <p:cNvPr id="7" name="Picture 6" descr="logo_virginatlanti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953249" y="5553123"/>
            <a:ext cx="1831975" cy="558752"/>
          </a:xfrm>
          <a:prstGeom prst="rect">
            <a:avLst/>
          </a:prstGeom>
        </p:spPr>
      </p:pic>
      <p:pic>
        <p:nvPicPr>
          <p:cNvPr id="8" name="Picture 7" descr="CERN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9520" y="3914774"/>
            <a:ext cx="2068729" cy="138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8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Data-centric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Trend towards </a:t>
            </a:r>
            <a:r>
              <a:rPr lang="en-US" smtClean="0">
                <a:solidFill>
                  <a:srgbClr val="FF9900"/>
                </a:solidFill>
              </a:rPr>
              <a:t>data-centric computing</a:t>
            </a:r>
          </a:p>
          <a:p>
            <a:pPr lvl="1"/>
            <a:r>
              <a:rPr lang="en-US" smtClean="0"/>
              <a:t>Two words: "Big data"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Today’s currency on the Internet is data!</a:t>
            </a:r>
          </a:p>
          <a:p>
            <a:pPr lvl="1"/>
            <a:r>
              <a:rPr lang="en-US" dirty="0" smtClean="0"/>
              <a:t>You “pay” for using Google, </a:t>
            </a:r>
            <a:r>
              <a:rPr lang="en-US" dirty="0" err="1" smtClean="0"/>
              <a:t>Facebook</a:t>
            </a:r>
            <a:r>
              <a:rPr lang="en-US" dirty="0" smtClean="0"/>
              <a:t>, etc. by </a:t>
            </a:r>
            <a:br>
              <a:rPr lang="en-US" dirty="0" smtClean="0"/>
            </a:br>
            <a:r>
              <a:rPr lang="en-US" dirty="0" smtClean="0"/>
              <a:t>letting them record your every action, link, </a:t>
            </a:r>
            <a:br>
              <a:rPr lang="en-US" dirty="0" smtClean="0"/>
            </a:br>
            <a:r>
              <a:rPr lang="en-US" dirty="0" smtClean="0"/>
              <a:t>search, </a:t>
            </a:r>
            <a:r>
              <a:rPr lang="en-US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But data’s value is not just economic:</a:t>
            </a:r>
          </a:p>
          <a:p>
            <a:pPr lvl="1"/>
            <a:r>
              <a:rPr lang="en-US" dirty="0" smtClean="0"/>
              <a:t>It allows us to better answer questions, understand what’s important, validate hypotheses about social interactions</a:t>
            </a:r>
            <a:r>
              <a:rPr lang="en-US" smtClean="0"/>
              <a:t>, …</a:t>
            </a:r>
          </a:p>
          <a:p>
            <a:pPr lvl="1"/>
            <a:r>
              <a:rPr lang="en-US" smtClean="0"/>
              <a:t>Example: Online Social Network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170" name="Picture 2" descr="C:\Users\zives\AppData\Local\Microsoft\Windows\Temporary Internet Files\Content.IE5\3RSL73X3\MC900300227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3140" y="3395350"/>
            <a:ext cx="1345600" cy="1340854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Recap: Utility/cloud computing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cloud computing attractive?</a:t>
            </a:r>
          </a:p>
          <a:p>
            <a:pPr lvl="1"/>
            <a:r>
              <a:rPr lang="en-US" dirty="0" smtClean="0"/>
              <a:t>Analogy to 'classical' utilities (electricity, water, ...)</a:t>
            </a:r>
          </a:p>
          <a:p>
            <a:pPr lvl="1"/>
            <a:r>
              <a:rPr lang="en-US" dirty="0" smtClean="0"/>
              <a:t>No up-front investment (pay-as-you-go model)</a:t>
            </a:r>
          </a:p>
          <a:p>
            <a:pPr lvl="1"/>
            <a:r>
              <a:rPr lang="en-US" dirty="0" smtClean="0"/>
              <a:t>Low price due to economies of scale</a:t>
            </a:r>
          </a:p>
          <a:p>
            <a:pPr lvl="1"/>
            <a:r>
              <a:rPr lang="en-US" dirty="0" smtClean="0"/>
              <a:t>Elasticity - can quickly scale up/down as demand varies</a:t>
            </a:r>
          </a:p>
          <a:p>
            <a:r>
              <a:rPr lang="en-US" dirty="0" smtClean="0"/>
              <a:t>Different types of clouds</a:t>
            </a:r>
          </a:p>
          <a:p>
            <a:pPr lvl="1"/>
            <a:r>
              <a:rPr lang="en-US" dirty="0" smtClean="0"/>
              <a:t>SaaS, </a:t>
            </a:r>
            <a:r>
              <a:rPr lang="en-US" dirty="0" err="1" smtClean="0"/>
              <a:t>PaaS</a:t>
            </a:r>
            <a:r>
              <a:rPr lang="en-US" dirty="0" smtClean="0"/>
              <a:t>, </a:t>
            </a:r>
            <a:r>
              <a:rPr lang="en-US" dirty="0" err="1" smtClean="0"/>
              <a:t>IaaS</a:t>
            </a:r>
            <a:r>
              <a:rPr lang="en-US" dirty="0" smtClean="0"/>
              <a:t>; public/private/community clouds</a:t>
            </a:r>
          </a:p>
          <a:p>
            <a:r>
              <a:rPr lang="en-US" dirty="0" smtClean="0"/>
              <a:t>What runs on the cloud?</a:t>
            </a:r>
          </a:p>
          <a:p>
            <a:pPr lvl="1"/>
            <a:r>
              <a:rPr lang="en-US" dirty="0" smtClean="0"/>
              <a:t>Many potential applications: Application hosting, backup/storage, scientific computing, content delivery, ...</a:t>
            </a:r>
          </a:p>
          <a:p>
            <a:pPr lvl="1"/>
            <a:r>
              <a:rPr lang="en-US" dirty="0" smtClean="0"/>
              <a:t>Not yet suitable for certain applications (sensitive data, compliance requirements)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6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 the cloud good for everything?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443318"/>
            <a:ext cx="7992035" cy="4912658"/>
          </a:xfrm>
        </p:spPr>
        <p:txBody>
          <a:bodyPr/>
          <a:lstStyle/>
          <a:p>
            <a:r>
              <a:rPr lang="en-US" dirty="0" smtClean="0"/>
              <a:t>No.</a:t>
            </a:r>
          </a:p>
          <a:p>
            <a:r>
              <a:rPr lang="en-US" dirty="0" smtClean="0"/>
              <a:t>Sometimes it is problematic</a:t>
            </a:r>
          </a:p>
          <a:p>
            <a:pPr lvl="1"/>
            <a:r>
              <a:rPr lang="en-US" dirty="0" smtClean="0"/>
              <a:t>Auditability requirements</a:t>
            </a:r>
          </a:p>
          <a:p>
            <a:pPr lvl="1"/>
            <a:r>
              <a:rPr lang="en-US" dirty="0" smtClean="0"/>
              <a:t>Legislative frameworks</a:t>
            </a:r>
          </a:p>
          <a:p>
            <a:r>
              <a:rPr lang="en-US" dirty="0" smtClean="0"/>
              <a:t>Example: </a:t>
            </a:r>
            <a:r>
              <a:rPr lang="en-US" dirty="0"/>
              <a:t>P</a:t>
            </a:r>
            <a:r>
              <a:rPr lang="en-US" dirty="0" smtClean="0"/>
              <a:t>ersonal data privacy</a:t>
            </a:r>
          </a:p>
          <a:p>
            <a:pPr lvl="1"/>
            <a:r>
              <a:rPr lang="en-US" dirty="0" smtClean="0"/>
              <a:t>EU Data Protection law</a:t>
            </a:r>
          </a:p>
          <a:p>
            <a:r>
              <a:rPr lang="en-US" dirty="0" smtClean="0"/>
              <a:t>Example</a:t>
            </a:r>
            <a:r>
              <a:rPr lang="en-US" dirty="0"/>
              <a:t>: Processing medical </a:t>
            </a:r>
            <a:r>
              <a:rPr lang="en-US" dirty="0" smtClean="0"/>
              <a:t>records (US)</a:t>
            </a:r>
            <a:endParaRPr lang="en-US" dirty="0"/>
          </a:p>
          <a:p>
            <a:pPr lvl="1"/>
            <a:r>
              <a:rPr lang="en-US" dirty="0"/>
              <a:t>HIPAA (Health Insurance Portability and Accountability Act) privacy and security </a:t>
            </a:r>
            <a:r>
              <a:rPr lang="en-US" dirty="0" smtClean="0"/>
              <a:t>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2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Cloud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Clouds are good for many things...</a:t>
            </a:r>
          </a:p>
          <a:p>
            <a:pPr lvl="1"/>
            <a:r>
              <a:rPr lang="en-US" dirty="0" smtClean="0"/>
              <a:t>Applications that involve large amounts of computation, storage, bandwidth</a:t>
            </a:r>
          </a:p>
          <a:p>
            <a:pPr lvl="1"/>
            <a:r>
              <a:rPr lang="en-US" dirty="0" smtClean="0"/>
              <a:t>Especially when lots of resources are needed quickly (Novartis example) or load varies rapidly (</a:t>
            </a:r>
            <a:r>
              <a:rPr lang="en-US" dirty="0" err="1" smtClean="0"/>
              <a:t>Animoto</a:t>
            </a:r>
            <a:r>
              <a:rPr lang="en-US" dirty="0" smtClean="0"/>
              <a:t> example)</a:t>
            </a:r>
          </a:p>
          <a:p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/>
              <a:t>.. but not for all </a:t>
            </a:r>
            <a:r>
              <a:rPr lang="en-US" dirty="0" smtClean="0"/>
              <a:t>things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</a:t>
            </a:r>
            <a:r>
              <a:rPr lang="en-US" dirty="0"/>
              <a:t>might not be the cheapest solution </a:t>
            </a:r>
            <a:r>
              <a:rPr lang="en-US" dirty="0" smtClean="0"/>
              <a:t>either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08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  <a:endParaRPr lang="en-US" dirty="0" smtClean="0"/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524749" y="5524467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25" y="4048125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3575" y="4771992"/>
            <a:ext cx="495300" cy="495300"/>
          </a:xfrm>
          <a:prstGeom prst="rect">
            <a:avLst/>
          </a:prstGeom>
          <a:noFill/>
        </p:spPr>
      </p:pic>
      <p:pic>
        <p:nvPicPr>
          <p:cNvPr id="14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5124417"/>
            <a:ext cx="495300" cy="495300"/>
          </a:xfrm>
          <a:prstGeom prst="rect">
            <a:avLst/>
          </a:prstGeom>
          <a:noFill/>
        </p:spPr>
      </p:pic>
      <p:pic>
        <p:nvPicPr>
          <p:cNvPr id="15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1982" y="4404216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579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virtualization?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24300"/>
            <a:ext cx="7772400" cy="2266949"/>
          </a:xfrm>
        </p:spPr>
        <p:txBody>
          <a:bodyPr/>
          <a:lstStyle/>
          <a:p>
            <a:r>
              <a:rPr lang="en-US" smtClean="0"/>
              <a:t>Suppose Alice has a machine with 4 CPUs and 8 GB of memory, and three customers:</a:t>
            </a:r>
          </a:p>
          <a:p>
            <a:pPr lvl="1"/>
            <a:r>
              <a:rPr lang="en-US" smtClean="0"/>
              <a:t>Bob wants a machine with 1 CPU and 3GB of memory</a:t>
            </a:r>
          </a:p>
          <a:p>
            <a:pPr lvl="1"/>
            <a:r>
              <a:rPr lang="en-US" smtClean="0"/>
              <a:t>Charlie wants 2 CPUs and 1GB of memory</a:t>
            </a:r>
          </a:p>
          <a:p>
            <a:pPr lvl="1"/>
            <a:r>
              <a:rPr lang="en-US" smtClean="0"/>
              <a:t>Daniel wants 1 CPU and 4GB of memory</a:t>
            </a:r>
          </a:p>
          <a:p>
            <a:r>
              <a:rPr lang="en-US" smtClean="0"/>
              <a:t>What should Alice do?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36870" y="1644648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9036" y="2255839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267450" y="1362076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112838" y="2438401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1528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6925" y="1733550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40" y="2766842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7950" y="1733550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76450" y="2247900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8425" y="2257425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990" y="2766842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915" y="2919242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0465" y="2919242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40" y="3062117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990" y="3062117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440" y="3204992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990" y="3204992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286500" y="3152775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274821" y="1790700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6158032" y="2743200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206033" y="3657600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sp>
        <p:nvSpPr>
          <p:cNvPr id="37" name="Cloud Callout 36"/>
          <p:cNvSpPr/>
          <p:nvPr/>
        </p:nvSpPr>
        <p:spPr bwMode="auto">
          <a:xfrm>
            <a:off x="6715125" y="409575"/>
            <a:ext cx="1581150" cy="923926"/>
          </a:xfrm>
          <a:prstGeom prst="cloudCallout">
            <a:avLst>
              <a:gd name="adj1" fmla="val -52177"/>
              <a:gd name="adj2" fmla="val 67994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loud Callout 37"/>
          <p:cNvSpPr/>
          <p:nvPr/>
        </p:nvSpPr>
        <p:spPr bwMode="auto">
          <a:xfrm>
            <a:off x="7372350" y="1314450"/>
            <a:ext cx="1626996" cy="1104900"/>
          </a:xfrm>
          <a:prstGeom prst="cloudCallout">
            <a:avLst>
              <a:gd name="adj1" fmla="val -86396"/>
              <a:gd name="adj2" fmla="val 54012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loud Callout 38"/>
          <p:cNvSpPr/>
          <p:nvPr/>
        </p:nvSpPr>
        <p:spPr bwMode="auto">
          <a:xfrm>
            <a:off x="7124700" y="2514600"/>
            <a:ext cx="1276350" cy="866775"/>
          </a:xfrm>
          <a:prstGeom prst="cloudCallout">
            <a:avLst>
              <a:gd name="adj1" fmla="val -77550"/>
              <a:gd name="adj2" fmla="val 46016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619125"/>
            <a:ext cx="533400" cy="533400"/>
          </a:xfrm>
          <a:prstGeom prst="rect">
            <a:avLst/>
          </a:prstGeom>
          <a:noFill/>
        </p:spPr>
      </p:pic>
      <p:pic>
        <p:nvPicPr>
          <p:cNvPr id="41" name="Picture 4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590" y="680867"/>
            <a:ext cx="510886" cy="118444"/>
          </a:xfrm>
          <a:prstGeom prst="rect">
            <a:avLst/>
          </a:prstGeom>
        </p:spPr>
      </p:pic>
      <p:pic>
        <p:nvPicPr>
          <p:cNvPr id="42" name="Picture 4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1065" y="833267"/>
            <a:ext cx="510886" cy="118444"/>
          </a:xfrm>
          <a:prstGeom prst="rect">
            <a:avLst/>
          </a:prstGeom>
        </p:spPr>
      </p:pic>
      <p:pic>
        <p:nvPicPr>
          <p:cNvPr id="43" name="Picture 42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0590" y="976142"/>
            <a:ext cx="510886" cy="118444"/>
          </a:xfrm>
          <a:prstGeom prst="rect">
            <a:avLst/>
          </a:prstGeom>
        </p:spPr>
      </p:pic>
      <p:pic>
        <p:nvPicPr>
          <p:cNvPr id="4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0" y="1476375"/>
            <a:ext cx="533400" cy="533400"/>
          </a:xfrm>
          <a:prstGeom prst="rect">
            <a:avLst/>
          </a:prstGeom>
          <a:noFill/>
        </p:spPr>
      </p:pic>
      <p:pic>
        <p:nvPicPr>
          <p:cNvPr id="4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1025" y="1476375"/>
            <a:ext cx="533400" cy="533400"/>
          </a:xfrm>
          <a:prstGeom prst="rect">
            <a:avLst/>
          </a:prstGeom>
          <a:noFill/>
        </p:spPr>
      </p:pic>
      <p:pic>
        <p:nvPicPr>
          <p:cNvPr id="46" name="Picture 45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9215" y="2081042"/>
            <a:ext cx="510886" cy="118444"/>
          </a:xfrm>
          <a:prstGeom prst="rect">
            <a:avLst/>
          </a:prstGeom>
        </p:spPr>
      </p:pic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7100" y="2695575"/>
            <a:ext cx="533400" cy="533400"/>
          </a:xfrm>
          <a:prstGeom prst="rect">
            <a:avLst/>
          </a:prstGeom>
          <a:noFill/>
        </p:spPr>
      </p:pic>
      <p:pic>
        <p:nvPicPr>
          <p:cNvPr id="48" name="Picture 4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165" y="2662067"/>
            <a:ext cx="510886" cy="118444"/>
          </a:xfrm>
          <a:prstGeom prst="rect">
            <a:avLst/>
          </a:prstGeom>
        </p:spPr>
      </p:pic>
      <p:pic>
        <p:nvPicPr>
          <p:cNvPr id="49" name="Picture 4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0640" y="2814467"/>
            <a:ext cx="510886" cy="118444"/>
          </a:xfrm>
          <a:prstGeom prst="rect">
            <a:avLst/>
          </a:prstGeom>
        </p:spPr>
      </p:pic>
      <p:pic>
        <p:nvPicPr>
          <p:cNvPr id="50" name="Picture 4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165" y="2957342"/>
            <a:ext cx="510886" cy="118444"/>
          </a:xfrm>
          <a:prstGeom prst="rect">
            <a:avLst/>
          </a:prstGeom>
        </p:spPr>
      </p:pic>
      <p:pic>
        <p:nvPicPr>
          <p:cNvPr id="51" name="Picture 5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0165" y="3100217"/>
            <a:ext cx="510886" cy="11844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75469" y="3381375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06691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virtualization?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886325"/>
            <a:ext cx="7772400" cy="1619249"/>
          </a:xfrm>
        </p:spPr>
        <p:txBody>
          <a:bodyPr/>
          <a:lstStyle/>
          <a:p>
            <a:r>
              <a:rPr lang="en-US" dirty="0" smtClean="0"/>
              <a:t>Alice can sell each customer a </a:t>
            </a:r>
            <a:r>
              <a:rPr lang="en-US" dirty="0" smtClean="0">
                <a:solidFill>
                  <a:srgbClr val="FF9900"/>
                </a:solidFill>
              </a:rPr>
              <a:t>virtual machine </a:t>
            </a:r>
            <a:r>
              <a:rPr lang="en-US" dirty="0" smtClean="0"/>
              <a:t>(VM) with the requested resources</a:t>
            </a:r>
          </a:p>
          <a:p>
            <a:pPr lvl="1"/>
            <a:r>
              <a:rPr lang="en-US" dirty="0" smtClean="0"/>
              <a:t>From each customer’s perspective, it appears as if they had a physical machine all by themselves (</a:t>
            </a:r>
            <a:r>
              <a:rPr lang="en-US" dirty="0" smtClean="0">
                <a:solidFill>
                  <a:srgbClr val="FF9900"/>
                </a:solidFill>
              </a:rPr>
              <a:t>isolation</a:t>
            </a:r>
            <a:r>
              <a:rPr lang="en-US" dirty="0" smtClean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1" descr="MCj0431616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195" y="21304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MCj0432624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8" name="Picture 3" descr="MCj0432623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9" name="Picture 19" descr="greenguy"/>
          <p:cNvPicPr>
            <a:picLocks noChangeAspect="1" noChangeArrowheads="1"/>
          </p:cNvPicPr>
          <p:nvPr/>
        </p:nvPicPr>
        <p:blipFill>
          <a:blip r:embed="rId5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427163" y="2924176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467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307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0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14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252617"/>
            <a:ext cx="510886" cy="118444"/>
          </a:xfrm>
          <a:prstGeom prst="rect">
            <a:avLst/>
          </a:prstGeom>
        </p:spPr>
      </p:pic>
      <p:pic>
        <p:nvPicPr>
          <p:cNvPr id="1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2219325"/>
            <a:ext cx="533400" cy="533400"/>
          </a:xfrm>
          <a:prstGeom prst="rect">
            <a:avLst/>
          </a:prstGeom>
          <a:noFill/>
        </p:spPr>
      </p:pic>
      <p:pic>
        <p:nvPicPr>
          <p:cNvPr id="2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775" y="2733675"/>
            <a:ext cx="533400" cy="533400"/>
          </a:xfrm>
          <a:prstGeom prst="rect">
            <a:avLst/>
          </a:prstGeom>
          <a:noFill/>
        </p:spPr>
      </p:pic>
      <p:pic>
        <p:nvPicPr>
          <p:cNvPr id="21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0" y="2743200"/>
            <a:ext cx="533400" cy="533400"/>
          </a:xfrm>
          <a:prstGeom prst="rect">
            <a:avLst/>
          </a:prstGeom>
          <a:noFill/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252617"/>
            <a:ext cx="510886" cy="118444"/>
          </a:xfrm>
          <a:prstGeom prst="rect">
            <a:avLst/>
          </a:prstGeom>
        </p:spPr>
      </p:pic>
      <p:pic>
        <p:nvPicPr>
          <p:cNvPr id="27" name="Picture 26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40" y="3405017"/>
            <a:ext cx="510886" cy="118444"/>
          </a:xfrm>
          <a:prstGeom prst="rect">
            <a:avLst/>
          </a:prstGeom>
        </p:spPr>
      </p:pic>
      <p:pic>
        <p:nvPicPr>
          <p:cNvPr id="28" name="Picture 27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90" y="3405017"/>
            <a:ext cx="510886" cy="118444"/>
          </a:xfrm>
          <a:prstGeom prst="rect">
            <a:avLst/>
          </a:prstGeom>
        </p:spPr>
      </p:pic>
      <p:pic>
        <p:nvPicPr>
          <p:cNvPr id="29" name="Picture 28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547892"/>
            <a:ext cx="510886" cy="118444"/>
          </a:xfrm>
          <a:prstGeom prst="rect">
            <a:avLst/>
          </a:prstGeom>
        </p:spPr>
      </p:pic>
      <p:pic>
        <p:nvPicPr>
          <p:cNvPr id="30" name="Picture 29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547892"/>
            <a:ext cx="510886" cy="118444"/>
          </a:xfrm>
          <a:prstGeom prst="rect">
            <a:avLst/>
          </a:prstGeom>
        </p:spPr>
      </p:pic>
      <p:pic>
        <p:nvPicPr>
          <p:cNvPr id="31" name="Picture 30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690767"/>
            <a:ext cx="510886" cy="118444"/>
          </a:xfrm>
          <a:prstGeom prst="rect">
            <a:avLst/>
          </a:prstGeom>
        </p:spPr>
      </p:pic>
      <p:pic>
        <p:nvPicPr>
          <p:cNvPr id="32" name="Picture 31" descr="memchip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690767"/>
            <a:ext cx="510886" cy="118444"/>
          </a:xfrm>
          <a:prstGeom prst="rect">
            <a:avLst/>
          </a:prstGeom>
        </p:spPr>
      </p:pic>
      <p:pic>
        <p:nvPicPr>
          <p:cNvPr id="3077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35" name="TextBox 34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pic>
        <p:nvPicPr>
          <p:cNvPr id="4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57" name="Group 56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48" name="Picture 47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49" name="Picture 48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50" name="Picture 49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51" name="Picture 5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53" name="Picture 52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2089794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</a:t>
            </a:r>
            <a:endParaRPr lang="en-US" sz="1600"/>
          </a:p>
        </p:txBody>
      </p:sp>
      <p:sp>
        <p:nvSpPr>
          <p:cNvPr id="56" name="TextBox 5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Virtual machines</a:t>
            </a:r>
            <a:endParaRPr lang="en-US" sz="1600"/>
          </a:p>
        </p:txBody>
      </p:sp>
      <p:grpSp>
        <p:nvGrpSpPr>
          <p:cNvPr id="58" name="Group 57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4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5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52" name="Picture 51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9" name="Group 58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1" name="Picture 40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2" name="Picture 41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3" name="Picture 42" descr="memchip.gif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60" name="TextBox 59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Virtual </a:t>
            </a:r>
            <a:br>
              <a:rPr lang="en-US" sz="1600" smtClean="0"/>
            </a:br>
            <a:r>
              <a:rPr lang="en-US" sz="1600" smtClean="0"/>
              <a:t>machine</a:t>
            </a:r>
            <a:br>
              <a:rPr lang="en-US" sz="1600" smtClean="0"/>
            </a:br>
            <a:r>
              <a:rPr lang="en-US" sz="1600" smtClean="0"/>
              <a:t>monitor</a:t>
            </a:r>
            <a:endParaRPr lang="en-US" sz="1600"/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 bwMode="auto">
          <a:xfrm flipV="1">
            <a:off x="3562350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60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endCxn id="54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Cloud Callout 69"/>
          <p:cNvSpPr/>
          <p:nvPr/>
        </p:nvSpPr>
        <p:spPr bwMode="auto">
          <a:xfrm>
            <a:off x="6981825" y="130492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loud Callout 72"/>
          <p:cNvSpPr/>
          <p:nvPr/>
        </p:nvSpPr>
        <p:spPr bwMode="auto">
          <a:xfrm>
            <a:off x="7096125" y="2162175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loud Callout 74"/>
          <p:cNvSpPr/>
          <p:nvPr/>
        </p:nvSpPr>
        <p:spPr bwMode="auto">
          <a:xfrm>
            <a:off x="7162800" y="3028950"/>
            <a:ext cx="800100" cy="609600"/>
          </a:xfrm>
          <a:prstGeom prst="cloudCallout">
            <a:avLst>
              <a:gd name="adj1" fmla="val -43452"/>
              <a:gd name="adj2" fmla="val 70313"/>
            </a:avLst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 descr="600px-Smiley.svg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62799" y="1400174"/>
            <a:ext cx="428625" cy="428625"/>
          </a:xfrm>
          <a:prstGeom prst="rect">
            <a:avLst/>
          </a:prstGeom>
        </p:spPr>
      </p:pic>
      <p:pic>
        <p:nvPicPr>
          <p:cNvPr id="63" name="Picture 62" descr="600px-Smiley.svg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296149" y="2238374"/>
            <a:ext cx="428625" cy="428625"/>
          </a:xfrm>
          <a:prstGeom prst="rect">
            <a:avLst/>
          </a:prstGeom>
        </p:spPr>
      </p:pic>
      <p:pic>
        <p:nvPicPr>
          <p:cNvPr id="64" name="Picture 63" descr="600px-Smiley.svg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43774" y="3124199"/>
            <a:ext cx="4286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8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198" y="3413982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0673" y="3566382"/>
            <a:ext cx="510886" cy="118444"/>
          </a:xfrm>
          <a:prstGeom prst="rect">
            <a:avLst/>
          </a:prstGeom>
        </p:spPr>
      </p:pic>
      <p:pic>
        <p:nvPicPr>
          <p:cNvPr id="24" name="Picture 23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0198" y="3709257"/>
            <a:ext cx="510886" cy="118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it work?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71366"/>
            <a:ext cx="7772400" cy="2662517"/>
          </a:xfrm>
        </p:spPr>
        <p:txBody>
          <a:bodyPr/>
          <a:lstStyle/>
          <a:p>
            <a:r>
              <a:rPr lang="en-US" smtClean="0"/>
              <a:t>Resources (CPU, memory, ...) are virtualized</a:t>
            </a:r>
          </a:p>
          <a:p>
            <a:pPr lvl="1"/>
            <a:r>
              <a:rPr lang="en-US" smtClean="0"/>
              <a:t>VMM ("Hypervisor") has translation tables that map requests for virtual resources to physical resources</a:t>
            </a:r>
          </a:p>
          <a:p>
            <a:pPr lvl="1"/>
            <a:r>
              <a:rPr lang="en-US" smtClean="0"/>
              <a:t>Example: VM 1 accesses memory cell #323; VMM maps this to memory cell 123.</a:t>
            </a:r>
          </a:p>
          <a:p>
            <a:pPr lvl="1"/>
            <a:r>
              <a:rPr lang="en-US" smtClean="0"/>
              <a:t>For which resources does this (not) work?</a:t>
            </a:r>
          </a:p>
          <a:p>
            <a:pPr lvl="1"/>
            <a:r>
              <a:rPr lang="en-US" smtClean="0"/>
              <a:t>How do VMMs differ from OS kernels?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37011" y="1488141"/>
            <a:ext cx="2366683" cy="2312894"/>
          </a:xfrm>
          <a:prstGeom prst="rect">
            <a:avLst/>
          </a:prstGeom>
          <a:solidFill>
            <a:srgbClr val="00B05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749676" y="3558988"/>
            <a:ext cx="1148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Physical machine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671482" y="1604682"/>
            <a:ext cx="986117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3792070" y="1604682"/>
            <a:ext cx="986119" cy="1219200"/>
          </a:xfrm>
          <a:prstGeom prst="rect">
            <a:avLst/>
          </a:prstGeom>
          <a:solidFill>
            <a:srgbClr val="00B0F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43199" y="2411506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OS 1</a:t>
            </a:r>
            <a:endParaRPr lang="en-US" sz="1600"/>
          </a:p>
        </p:txBody>
      </p:sp>
      <p:sp>
        <p:nvSpPr>
          <p:cNvPr id="13" name="Rectangle 12"/>
          <p:cNvSpPr/>
          <p:nvPr/>
        </p:nvSpPr>
        <p:spPr bwMode="auto">
          <a:xfrm>
            <a:off x="3872752" y="2411506"/>
            <a:ext cx="824753" cy="32272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OS 2</a:t>
            </a:r>
            <a:endParaRPr lang="en-US" sz="1600"/>
          </a:p>
        </p:txBody>
      </p:sp>
      <p:sp>
        <p:nvSpPr>
          <p:cNvPr id="14" name="Rectangle 13"/>
          <p:cNvSpPr/>
          <p:nvPr/>
        </p:nvSpPr>
        <p:spPr bwMode="auto">
          <a:xfrm>
            <a:off x="2752164" y="1694329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App</a:t>
            </a:r>
            <a:endParaRPr lang="en-US" sz="1600"/>
          </a:p>
        </p:txBody>
      </p:sp>
      <p:sp>
        <p:nvSpPr>
          <p:cNvPr id="15" name="Rectangle 14"/>
          <p:cNvSpPr/>
          <p:nvPr/>
        </p:nvSpPr>
        <p:spPr bwMode="auto">
          <a:xfrm>
            <a:off x="2752164" y="2034988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App</a:t>
            </a:r>
            <a:endParaRPr lang="en-US" sz="1600"/>
          </a:p>
        </p:txBody>
      </p:sp>
      <p:sp>
        <p:nvSpPr>
          <p:cNvPr id="17" name="Rectangle 16"/>
          <p:cNvSpPr/>
          <p:nvPr/>
        </p:nvSpPr>
        <p:spPr bwMode="auto">
          <a:xfrm>
            <a:off x="3881717" y="2026023"/>
            <a:ext cx="537882" cy="295835"/>
          </a:xfrm>
          <a:prstGeom prst="rect">
            <a:avLst/>
          </a:prstGeom>
          <a:solidFill>
            <a:srgbClr val="66FF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600" smtClean="0"/>
              <a:t>App</a:t>
            </a:r>
            <a:endParaRPr lang="en-US" sz="1600"/>
          </a:p>
        </p:txBody>
      </p:sp>
      <p:sp>
        <p:nvSpPr>
          <p:cNvPr id="18" name="Rectangle 17"/>
          <p:cNvSpPr/>
          <p:nvPr/>
        </p:nvSpPr>
        <p:spPr bwMode="auto">
          <a:xfrm>
            <a:off x="2671482" y="3003177"/>
            <a:ext cx="2097741" cy="537883"/>
          </a:xfrm>
          <a:prstGeom prst="rect">
            <a:avLst/>
          </a:prstGeom>
          <a:solidFill>
            <a:srgbClr val="FF99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mtClean="0"/>
              <a:t>VMM</a:t>
            </a:r>
            <a:endParaRPr lang="en-US"/>
          </a:p>
        </p:txBody>
      </p:sp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727" y="3476735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6202" y="3629135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5727" y="3772010"/>
            <a:ext cx="510886" cy="118444"/>
          </a:xfrm>
          <a:prstGeom prst="rect">
            <a:avLst/>
          </a:prstGeom>
        </p:spPr>
      </p:pic>
      <p:pic>
        <p:nvPicPr>
          <p:cNvPr id="31" name="Picture 30" descr="drivestack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2971" y="2564466"/>
            <a:ext cx="806552" cy="666750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 bwMode="auto">
          <a:xfrm>
            <a:off x="4912659" y="3594854"/>
            <a:ext cx="1416423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2805952" y="3119718"/>
            <a:ext cx="215153" cy="295835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6" name="Table 35"/>
          <p:cNvGraphicFramePr>
            <a:graphicFrameLocks noGrp="1"/>
          </p:cNvGraphicFramePr>
          <p:nvPr/>
        </p:nvGraphicFramePr>
        <p:xfrm>
          <a:off x="412378" y="1800411"/>
          <a:ext cx="158675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520"/>
                <a:gridCol w="648349"/>
                <a:gridCol w="656882"/>
              </a:tblGrid>
              <a:tr h="237814">
                <a:tc>
                  <a:txBody>
                    <a:bodyPr/>
                    <a:lstStyle/>
                    <a:p>
                      <a:pPr algn="ctr"/>
                      <a:r>
                        <a:rPr lang="en-US" sz="1000" smtClean="0"/>
                        <a:t>VM</a:t>
                      </a:r>
                      <a:endParaRPr lang="en-US" sz="10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smtClean="0"/>
                        <a:t>Virt</a:t>
                      </a:r>
                      <a:endParaRPr lang="en-US" sz="10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smtClean="0"/>
                        <a:t>Phys</a:t>
                      </a:r>
                      <a:endParaRPr lang="en-US" sz="1000"/>
                    </a:p>
                  </a:txBody>
                  <a:tcPr anchor="ctr"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1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0-99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0-99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1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299-399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100-199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0-99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300-399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200-299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500-599</a:t>
                      </a:r>
                      <a:endParaRPr lang="en-US" sz="1000"/>
                    </a:p>
                  </a:txBody>
                  <a:tcPr/>
                </a:tc>
              </a:tr>
              <a:tr h="237814">
                <a:tc>
                  <a:txBody>
                    <a:bodyPr/>
                    <a:lstStyle/>
                    <a:p>
                      <a:r>
                        <a:rPr lang="en-US" sz="1000" smtClean="0"/>
                        <a:t>2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600-699</a:t>
                      </a:r>
                      <a:endParaRPr lang="en-US" sz="1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mtClean="0"/>
                        <a:t>400-499</a:t>
                      </a:r>
                      <a:endParaRPr lang="en-US" sz="100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57" name="Group 56"/>
          <p:cNvGrpSpPr/>
          <p:nvPr/>
        </p:nvGrpSpPr>
        <p:grpSpPr>
          <a:xfrm>
            <a:off x="412377" y="1828800"/>
            <a:ext cx="2635623" cy="1600200"/>
            <a:chOff x="412377" y="1828800"/>
            <a:chExt cx="2635623" cy="1600200"/>
          </a:xfrm>
        </p:grpSpPr>
        <p:cxnSp>
          <p:nvCxnSpPr>
            <p:cNvPr id="38" name="Straight Connector 37"/>
            <p:cNvCxnSpPr/>
            <p:nvPr/>
          </p:nvCxnSpPr>
          <p:spPr bwMode="auto">
            <a:xfrm flipH="1" flipV="1">
              <a:off x="1999130" y="1828800"/>
              <a:ext cx="1048870" cy="1295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flipH="1" flipV="1">
              <a:off x="412377" y="3263153"/>
              <a:ext cx="2407023" cy="165847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flipH="1" flipV="1">
              <a:off x="2008094" y="2716306"/>
              <a:ext cx="806824" cy="407894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flipH="1" flipV="1">
              <a:off x="1981200" y="3276600"/>
              <a:ext cx="1066800" cy="152400"/>
            </a:xfrm>
            <a:prstGeom prst="line">
              <a:avLst/>
            </a:prstGeom>
            <a:solidFill>
              <a:schemeClr val="accent1"/>
            </a:solidFill>
            <a:ln w="317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67930" y="3361765"/>
            <a:ext cx="16721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Translation table</a:t>
            </a:r>
            <a:endParaRPr lang="en-US" sz="1600"/>
          </a:p>
        </p:txBody>
      </p:sp>
      <p:sp>
        <p:nvSpPr>
          <p:cNvPr id="50" name="TextBox 49"/>
          <p:cNvSpPr txBox="1"/>
          <p:nvPr/>
        </p:nvSpPr>
        <p:spPr>
          <a:xfrm>
            <a:off x="3254188" y="1595714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VM 1</a:t>
            </a:r>
            <a:endParaRPr lang="en-US" sz="100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347883" y="1595713"/>
            <a:ext cx="4716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schemeClr val="bg1"/>
                </a:solidFill>
              </a:rPr>
              <a:t>VM 2</a:t>
            </a:r>
            <a:endParaRPr lang="en-US" sz="100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>
            <a:endCxn id="31" idx="1"/>
          </p:cNvCxnSpPr>
          <p:nvPr/>
        </p:nvCxnSpPr>
        <p:spPr bwMode="auto">
          <a:xfrm flipV="1">
            <a:off x="4912659" y="2897841"/>
            <a:ext cx="1450312" cy="463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4" name="Picture 53" descr="index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7020" y="1416423"/>
            <a:ext cx="1058115" cy="105811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 bwMode="auto">
          <a:xfrm flipV="1">
            <a:off x="4912659" y="2088776"/>
            <a:ext cx="1541929" cy="104887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53591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2" descr="MMj02363570000[1]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666750"/>
            <a:ext cx="746125" cy="101758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Benefit: Migration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136776"/>
            <a:ext cx="7772400" cy="1321174"/>
          </a:xfrm>
        </p:spPr>
        <p:txBody>
          <a:bodyPr/>
          <a:lstStyle/>
          <a:p>
            <a:r>
              <a:rPr lang="en-US" smtClean="0"/>
              <a:t>What if the machine needs to be shut down?</a:t>
            </a:r>
          </a:p>
          <a:p>
            <a:pPr lvl="1"/>
            <a:r>
              <a:rPr lang="en-US" smtClean="0"/>
              <a:t>e.g., for maintenance, consolidation, ...</a:t>
            </a:r>
          </a:p>
          <a:p>
            <a:pPr lvl="1"/>
            <a:r>
              <a:rPr lang="en-US" smtClean="0"/>
              <a:t>Alice can </a:t>
            </a:r>
            <a:r>
              <a:rPr lang="en-US" smtClean="0">
                <a:solidFill>
                  <a:srgbClr val="FF9900"/>
                </a:solidFill>
              </a:rPr>
              <a:t>migrate</a:t>
            </a:r>
            <a:r>
              <a:rPr lang="en-US" smtClean="0"/>
              <a:t> the VMs to different physical machines without any customers noticing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195" y="15208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265238" y="2438401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305220" y="3028950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0" y="16097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26430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16097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775" y="21240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0" y="21336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26430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40" y="27954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90" y="27954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29382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29382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0811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0811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2044109" y="4714875"/>
            <a:ext cx="1811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machines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Virtual machines</a:t>
            </a:r>
            <a:endParaRPr lang="en-US" sz="1600"/>
          </a:p>
        </p:txBody>
      </p:sp>
      <p:grpSp>
        <p:nvGrpSpPr>
          <p:cNvPr id="37" name="Group 36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Virtual </a:t>
            </a:r>
            <a:br>
              <a:rPr lang="en-US" sz="1600" smtClean="0"/>
            </a:br>
            <a:r>
              <a:rPr lang="en-US" sz="1600" smtClean="0"/>
              <a:t>machine</a:t>
            </a:r>
            <a:br>
              <a:rPr lang="en-US" sz="1600" smtClean="0"/>
            </a:br>
            <a:r>
              <a:rPr lang="en-US" sz="1600" smtClean="0"/>
              <a:t>monitor</a:t>
            </a:r>
            <a:endParaRPr lang="en-US" sz="1600"/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rot="16200000" flipH="1">
            <a:off x="3484552" y="2535247"/>
            <a:ext cx="596474" cy="4408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55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5920" y="343541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6045" y="3416363"/>
            <a:ext cx="1234930" cy="123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3571875"/>
            <a:ext cx="533400" cy="533400"/>
          </a:xfrm>
          <a:prstGeom prst="rect">
            <a:avLst/>
          </a:prstGeom>
          <a:noFill/>
        </p:spPr>
      </p:pic>
      <p:pic>
        <p:nvPicPr>
          <p:cNvPr id="59" name="Picture 5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590" y="4052717"/>
            <a:ext cx="510886" cy="118444"/>
          </a:xfrm>
          <a:prstGeom prst="rect">
            <a:avLst/>
          </a:prstGeom>
        </p:spPr>
      </p:pic>
      <p:pic>
        <p:nvPicPr>
          <p:cNvPr id="60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47850" y="3571875"/>
            <a:ext cx="533400" cy="533400"/>
          </a:xfrm>
          <a:prstGeom prst="rect">
            <a:avLst/>
          </a:prstGeom>
          <a:noFill/>
        </p:spPr>
      </p:pic>
      <p:pic>
        <p:nvPicPr>
          <p:cNvPr id="61" name="Picture 6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7065" y="4205117"/>
            <a:ext cx="510886" cy="118444"/>
          </a:xfrm>
          <a:prstGeom prst="rect">
            <a:avLst/>
          </a:prstGeom>
        </p:spPr>
      </p:pic>
      <p:pic>
        <p:nvPicPr>
          <p:cNvPr id="62" name="Picture 6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590" y="4347992"/>
            <a:ext cx="510886" cy="118444"/>
          </a:xfrm>
          <a:prstGeom prst="rect">
            <a:avLst/>
          </a:prstGeom>
        </p:spPr>
      </p:pic>
      <p:pic>
        <p:nvPicPr>
          <p:cNvPr id="63" name="Picture 6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6590" y="4490867"/>
            <a:ext cx="510886" cy="118444"/>
          </a:xfrm>
          <a:prstGeom prst="rect">
            <a:avLst/>
          </a:prstGeom>
        </p:spPr>
      </p:pic>
      <p:pic>
        <p:nvPicPr>
          <p:cNvPr id="6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81375" y="3571875"/>
            <a:ext cx="533400" cy="533400"/>
          </a:xfrm>
          <a:prstGeom prst="rect">
            <a:avLst/>
          </a:prstGeom>
          <a:noFill/>
        </p:spPr>
      </p:pic>
      <p:pic>
        <p:nvPicPr>
          <p:cNvPr id="65" name="Picture 64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340" y="4052717"/>
            <a:ext cx="510886" cy="118444"/>
          </a:xfrm>
          <a:prstGeom prst="rect">
            <a:avLst/>
          </a:prstGeom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5600" y="3571875"/>
            <a:ext cx="533400" cy="533400"/>
          </a:xfrm>
          <a:prstGeom prst="rect">
            <a:avLst/>
          </a:prstGeom>
          <a:noFill/>
        </p:spPr>
      </p:pic>
      <p:pic>
        <p:nvPicPr>
          <p:cNvPr id="67" name="Picture 66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4815" y="4205117"/>
            <a:ext cx="510886" cy="118444"/>
          </a:xfrm>
          <a:prstGeom prst="rect">
            <a:avLst/>
          </a:prstGeom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340" y="4347992"/>
            <a:ext cx="510886" cy="118444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4340" y="4490867"/>
            <a:ext cx="510886" cy="118444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 bwMode="auto">
          <a:xfrm>
            <a:off x="2552700" y="1759839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 bwMode="auto">
          <a:xfrm>
            <a:off x="3133725" y="17503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 bwMode="auto">
          <a:xfrm>
            <a:off x="2562225" y="2283714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 bwMode="auto">
          <a:xfrm>
            <a:off x="3124200" y="22741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514600" y="2645664"/>
            <a:ext cx="314325" cy="392811"/>
            <a:chOff x="2514600" y="2645664"/>
            <a:chExt cx="314325" cy="392811"/>
          </a:xfrm>
        </p:grpSpPr>
        <p:sp>
          <p:nvSpPr>
            <p:cNvPr id="74" name="Rectangle 73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 bwMode="auto">
          <a:xfrm>
            <a:off x="2514600" y="30742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3114675" y="2645664"/>
            <a:ext cx="314325" cy="526161"/>
            <a:chOff x="3114675" y="2645664"/>
            <a:chExt cx="314325" cy="526161"/>
          </a:xfrm>
        </p:grpSpPr>
        <p:sp>
          <p:nvSpPr>
            <p:cNvPr id="78" name="Rectangle 77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273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041 0.28334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142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-0.02917 0.2097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105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07407E-6 L 0.04375 0.2888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" y="1440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85185E-6 L 0.05313 0.2111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" y="1060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07407E-6 L 0.02084 0.20695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2.96296E-6 L -0.06771 0.2069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0" y="1030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-0.02813 0.212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0" y="10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ndreas Haeberlen\AppData\Local\Microsoft\Windows\Temporary Internet Files\Content.IE5\4ZIVVKYE\MC900216538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6392" y="723899"/>
            <a:ext cx="359522" cy="31272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Benefit: Time sharing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667250"/>
            <a:ext cx="7667625" cy="1885950"/>
          </a:xfrm>
        </p:spPr>
        <p:txBody>
          <a:bodyPr/>
          <a:lstStyle/>
          <a:p>
            <a:r>
              <a:rPr lang="en-US" dirty="0" smtClean="0"/>
              <a:t>What if Alice gets another customer?</a:t>
            </a:r>
          </a:p>
          <a:p>
            <a:pPr lvl="1"/>
            <a:r>
              <a:rPr lang="en-US" dirty="0" smtClean="0"/>
              <a:t>Multiple VMs can </a:t>
            </a:r>
            <a:r>
              <a:rPr lang="en-US" dirty="0" smtClean="0">
                <a:solidFill>
                  <a:srgbClr val="FF9900"/>
                </a:solidFill>
              </a:rPr>
              <a:t>time-share</a:t>
            </a:r>
            <a:r>
              <a:rPr lang="en-US" dirty="0" smtClean="0"/>
              <a:t> the existing resources</a:t>
            </a:r>
          </a:p>
          <a:p>
            <a:pPr lvl="1"/>
            <a:r>
              <a:rPr lang="en-US" dirty="0" smtClean="0"/>
              <a:t>Oversubscription: Alice has more virtual CPUs and virtual memory than physical resources (but not all can be active at the same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8246" y="3622755"/>
            <a:ext cx="596754" cy="59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195" y="2130423"/>
            <a:ext cx="1825480" cy="1825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3361" y="2741614"/>
            <a:ext cx="554036" cy="554036"/>
          </a:xfrm>
          <a:prstGeom prst="rect">
            <a:avLst/>
          </a:prstGeom>
          <a:noFill/>
        </p:spPr>
      </p:pic>
      <p:pic>
        <p:nvPicPr>
          <p:cNvPr id="9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581775" y="1847851"/>
            <a:ext cx="504825" cy="504825"/>
          </a:xfrm>
          <a:prstGeom prst="rect">
            <a:avLst/>
          </a:prstGeom>
          <a:noFill/>
        </p:spPr>
      </p:pic>
      <p:pic>
        <p:nvPicPr>
          <p:cNvPr id="10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1427163" y="2924176"/>
            <a:ext cx="639761" cy="63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1467145" y="3514725"/>
            <a:ext cx="6032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Alice</a:t>
            </a:r>
            <a:endParaRPr lang="en-US" sz="1600"/>
          </a:p>
        </p:txBody>
      </p:sp>
      <p:pic>
        <p:nvPicPr>
          <p:cNvPr id="12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250" y="2219325"/>
            <a:ext cx="533400" cy="533400"/>
          </a:xfrm>
          <a:prstGeom prst="rect">
            <a:avLst/>
          </a:prstGeom>
          <a:noFill/>
        </p:spPr>
      </p:pic>
      <p:pic>
        <p:nvPicPr>
          <p:cNvPr id="13" name="Picture 1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252617"/>
            <a:ext cx="510886" cy="118444"/>
          </a:xfrm>
          <a:prstGeom prst="rect">
            <a:avLst/>
          </a:prstGeom>
        </p:spPr>
      </p:pic>
      <p:pic>
        <p:nvPicPr>
          <p:cNvPr id="14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2275" y="2219325"/>
            <a:ext cx="533400" cy="533400"/>
          </a:xfrm>
          <a:prstGeom prst="rect">
            <a:avLst/>
          </a:prstGeom>
          <a:noFill/>
        </p:spPr>
      </p:pic>
      <p:pic>
        <p:nvPicPr>
          <p:cNvPr id="1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90775" y="2733675"/>
            <a:ext cx="533400" cy="533400"/>
          </a:xfrm>
          <a:prstGeom prst="rect">
            <a:avLst/>
          </a:prstGeom>
          <a:noFill/>
        </p:spPr>
      </p:pic>
      <p:pic>
        <p:nvPicPr>
          <p:cNvPr id="1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2750" y="2743200"/>
            <a:ext cx="533400" cy="533400"/>
          </a:xfrm>
          <a:prstGeom prst="rect">
            <a:avLst/>
          </a:prstGeom>
          <a:noFill/>
        </p:spPr>
      </p:pic>
      <p:pic>
        <p:nvPicPr>
          <p:cNvPr id="17" name="Picture 16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252617"/>
            <a:ext cx="510886" cy="118444"/>
          </a:xfrm>
          <a:prstGeom prst="rect">
            <a:avLst/>
          </a:prstGeom>
        </p:spPr>
      </p:pic>
      <p:pic>
        <p:nvPicPr>
          <p:cNvPr id="18" name="Picture 1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240" y="3405017"/>
            <a:ext cx="510886" cy="118444"/>
          </a:xfrm>
          <a:prstGeom prst="rect">
            <a:avLst/>
          </a:prstGeom>
        </p:spPr>
      </p:pic>
      <p:pic>
        <p:nvPicPr>
          <p:cNvPr id="19" name="Picture 1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84790" y="3405017"/>
            <a:ext cx="510886" cy="118444"/>
          </a:xfrm>
          <a:prstGeom prst="rect">
            <a:avLst/>
          </a:prstGeom>
        </p:spPr>
      </p:pic>
      <p:pic>
        <p:nvPicPr>
          <p:cNvPr id="20" name="Picture 19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547892"/>
            <a:ext cx="510886" cy="118444"/>
          </a:xfrm>
          <a:prstGeom prst="rect">
            <a:avLst/>
          </a:prstGeom>
        </p:spPr>
      </p:pic>
      <p:pic>
        <p:nvPicPr>
          <p:cNvPr id="21" name="Picture 2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547892"/>
            <a:ext cx="510886" cy="118444"/>
          </a:xfrm>
          <a:prstGeom prst="rect">
            <a:avLst/>
          </a:prstGeom>
        </p:spPr>
      </p:pic>
      <p:pic>
        <p:nvPicPr>
          <p:cNvPr id="22" name="Picture 2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765" y="3690767"/>
            <a:ext cx="510886" cy="118444"/>
          </a:xfrm>
          <a:prstGeom prst="rect">
            <a:avLst/>
          </a:prstGeom>
        </p:spPr>
      </p:pic>
      <p:pic>
        <p:nvPicPr>
          <p:cNvPr id="23" name="Picture 2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4315" y="3690767"/>
            <a:ext cx="510886" cy="118444"/>
          </a:xfrm>
          <a:prstGeom prst="rect">
            <a:avLst/>
          </a:prstGeom>
        </p:spPr>
      </p:pic>
      <p:pic>
        <p:nvPicPr>
          <p:cNvPr id="24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flipH="1">
            <a:off x="6600825" y="3638550"/>
            <a:ext cx="580881" cy="580881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6589146" y="2276475"/>
            <a:ext cx="531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Bob</a:t>
            </a:r>
            <a:endParaRPr lang="en-US" sz="1600"/>
          </a:p>
        </p:txBody>
      </p:sp>
      <p:sp>
        <p:nvSpPr>
          <p:cNvPr id="26" name="TextBox 25"/>
          <p:cNvSpPr txBox="1"/>
          <p:nvPr/>
        </p:nvSpPr>
        <p:spPr>
          <a:xfrm>
            <a:off x="6472357" y="3228975"/>
            <a:ext cx="8036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Charlie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520358" y="4143375"/>
            <a:ext cx="7457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Daniel</a:t>
            </a:r>
            <a:endParaRPr lang="en-US" sz="1600"/>
          </a:p>
        </p:txBody>
      </p:sp>
      <p:pic>
        <p:nvPicPr>
          <p:cNvPr id="28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3733799"/>
            <a:ext cx="314325" cy="314325"/>
          </a:xfrm>
          <a:prstGeom prst="rect">
            <a:avLst/>
          </a:prstGeom>
          <a:noFill/>
        </p:spPr>
      </p:pic>
      <p:grpSp>
        <p:nvGrpSpPr>
          <p:cNvPr id="29" name="Group 28"/>
          <p:cNvGrpSpPr/>
          <p:nvPr/>
        </p:nvGrpSpPr>
        <p:grpSpPr>
          <a:xfrm>
            <a:off x="5410687" y="3728867"/>
            <a:ext cx="351939" cy="376408"/>
            <a:chOff x="7880640" y="2662067"/>
            <a:chExt cx="520411" cy="556594"/>
          </a:xfrm>
        </p:grpSpPr>
        <p:pic>
          <p:nvPicPr>
            <p:cNvPr id="30" name="Picture 2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31" name="Picture 3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32" name="Picture 31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33" name="Picture 32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34" name="Picture 33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3521" y="2663824"/>
            <a:ext cx="1053954" cy="105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Box 34"/>
          <p:cNvSpPr txBox="1"/>
          <p:nvPr/>
        </p:nvSpPr>
        <p:spPr>
          <a:xfrm>
            <a:off x="2089794" y="3867150"/>
            <a:ext cx="172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Physical machine</a:t>
            </a:r>
            <a:endParaRPr lang="en-US" sz="1600"/>
          </a:p>
        </p:txBody>
      </p:sp>
      <p:sp>
        <p:nvSpPr>
          <p:cNvPr id="36" name="TextBox 35"/>
          <p:cNvSpPr txBox="1"/>
          <p:nvPr/>
        </p:nvSpPr>
        <p:spPr>
          <a:xfrm>
            <a:off x="4721994" y="4229100"/>
            <a:ext cx="1675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Virtual machines</a:t>
            </a:r>
            <a:endParaRPr lang="en-US" sz="1600"/>
          </a:p>
        </p:txBody>
      </p:sp>
      <p:grpSp>
        <p:nvGrpSpPr>
          <p:cNvPr id="37" name="Group 36"/>
          <p:cNvGrpSpPr/>
          <p:nvPr/>
        </p:nvGrpSpPr>
        <p:grpSpPr>
          <a:xfrm>
            <a:off x="5591176" y="2933700"/>
            <a:ext cx="732758" cy="475461"/>
            <a:chOff x="7620000" y="1476375"/>
            <a:chExt cx="1114425" cy="723111"/>
          </a:xfrm>
        </p:grpSpPr>
        <p:pic>
          <p:nvPicPr>
            <p:cNvPr id="38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3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0" name="Picture 3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41" name="Picture 40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137296" y="1854199"/>
            <a:ext cx="736520" cy="73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2" name="Group 41"/>
          <p:cNvGrpSpPr/>
          <p:nvPr/>
        </p:nvGrpSpPr>
        <p:grpSpPr>
          <a:xfrm>
            <a:off x="5105399" y="2000250"/>
            <a:ext cx="789385" cy="371475"/>
            <a:chOff x="6858000" y="619125"/>
            <a:chExt cx="1133476" cy="533400"/>
          </a:xfrm>
        </p:grpSpPr>
        <p:pic>
          <p:nvPicPr>
            <p:cNvPr id="43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44" name="Picture 43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45" name="Picture 44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46" name="Picture 45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47" name="TextBox 46"/>
          <p:cNvSpPr txBox="1"/>
          <p:nvPr/>
        </p:nvSpPr>
        <p:spPr>
          <a:xfrm>
            <a:off x="4003229" y="2638425"/>
            <a:ext cx="941283" cy="830997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Virtual </a:t>
            </a:r>
            <a:br>
              <a:rPr lang="en-US" sz="1600" smtClean="0"/>
            </a:br>
            <a:r>
              <a:rPr lang="en-US" sz="1600" smtClean="0"/>
              <a:t>machine</a:t>
            </a:r>
            <a:br>
              <a:rPr lang="en-US" sz="1600" smtClean="0"/>
            </a:br>
            <a:r>
              <a:rPr lang="en-US" sz="1600" smtClean="0"/>
              <a:t>monitor</a:t>
            </a:r>
            <a:endParaRPr lang="en-US" sz="1600"/>
          </a:p>
        </p:txBody>
      </p:sp>
      <p:cxnSp>
        <p:nvCxnSpPr>
          <p:cNvPr id="48" name="Straight Arrow Connector 47"/>
          <p:cNvCxnSpPr>
            <a:endCxn id="47" idx="1"/>
          </p:cNvCxnSpPr>
          <p:nvPr/>
        </p:nvCxnSpPr>
        <p:spPr bwMode="auto">
          <a:xfrm flipV="1">
            <a:off x="3562350" y="3053924"/>
            <a:ext cx="440879" cy="1312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9" name="Straight Arrow Connector 48"/>
          <p:cNvCxnSpPr/>
          <p:nvPr/>
        </p:nvCxnSpPr>
        <p:spPr bwMode="auto">
          <a:xfrm flipV="1">
            <a:off x="4953000" y="2476500"/>
            <a:ext cx="419100" cy="40957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47" idx="3"/>
          </p:cNvCxnSpPr>
          <p:nvPr/>
        </p:nvCxnSpPr>
        <p:spPr bwMode="auto">
          <a:xfrm>
            <a:off x="4944512" y="3053924"/>
            <a:ext cx="608563" cy="3217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endCxn id="6" idx="0"/>
          </p:cNvCxnSpPr>
          <p:nvPr/>
        </p:nvCxnSpPr>
        <p:spPr bwMode="auto">
          <a:xfrm>
            <a:off x="4962525" y="3257550"/>
            <a:ext cx="454098" cy="36520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6552880" y="1485900"/>
            <a:ext cx="56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Emil</a:t>
            </a:r>
            <a:endParaRPr lang="en-US" sz="1600"/>
          </a:p>
        </p:txBody>
      </p:sp>
      <p:grpSp>
        <p:nvGrpSpPr>
          <p:cNvPr id="62" name="Group 61"/>
          <p:cNvGrpSpPr/>
          <p:nvPr/>
        </p:nvGrpSpPr>
        <p:grpSpPr>
          <a:xfrm>
            <a:off x="5604021" y="758824"/>
            <a:ext cx="1053954" cy="1054070"/>
            <a:chOff x="5604021" y="758824"/>
            <a:chExt cx="1053954" cy="1054070"/>
          </a:xfrm>
        </p:grpSpPr>
        <p:pic>
          <p:nvPicPr>
            <p:cNvPr id="52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57" name="Picture 56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58" name="Picture 57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59" name="Picture 58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60" name="Picture 5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61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63" name="Freeform 62"/>
          <p:cNvSpPr/>
          <p:nvPr/>
        </p:nvSpPr>
        <p:spPr bwMode="auto">
          <a:xfrm>
            <a:off x="4724400" y="1285875"/>
            <a:ext cx="1028700" cy="1352550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 bwMode="auto">
          <a:xfrm>
            <a:off x="2552700" y="2891953"/>
            <a:ext cx="180975" cy="173736"/>
          </a:xfrm>
          <a:prstGeom prst="rect">
            <a:avLst/>
          </a:prstGeom>
          <a:solidFill>
            <a:srgbClr val="7030A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 bwMode="auto">
          <a:xfrm>
            <a:off x="3142153" y="2364128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 bwMode="auto">
          <a:xfrm>
            <a:off x="2541156" y="2370800"/>
            <a:ext cx="180975" cy="173736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 bwMode="auto">
          <a:xfrm>
            <a:off x="3124200" y="2883789"/>
            <a:ext cx="180975" cy="1737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2514600" y="3255264"/>
            <a:ext cx="314325" cy="392811"/>
            <a:chOff x="2514600" y="2645664"/>
            <a:chExt cx="314325" cy="392811"/>
          </a:xfrm>
        </p:grpSpPr>
        <p:sp>
          <p:nvSpPr>
            <p:cNvPr id="81" name="Rectangle 80"/>
            <p:cNvSpPr/>
            <p:nvPr/>
          </p:nvSpPr>
          <p:spPr bwMode="auto">
            <a:xfrm>
              <a:off x="2514600" y="26456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2514600" y="2798064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2514600" y="2940939"/>
              <a:ext cx="314325" cy="97536"/>
            </a:xfrm>
            <a:prstGeom prst="rect">
              <a:avLst/>
            </a:prstGeom>
            <a:solidFill>
              <a:srgbClr val="7030A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Rectangle 83"/>
          <p:cNvSpPr/>
          <p:nvPr/>
        </p:nvSpPr>
        <p:spPr bwMode="auto">
          <a:xfrm>
            <a:off x="2514600" y="3683889"/>
            <a:ext cx="314325" cy="97536"/>
          </a:xfrm>
          <a:prstGeom prst="rect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3114675" y="3255264"/>
            <a:ext cx="314325" cy="526161"/>
            <a:chOff x="3114675" y="2645664"/>
            <a:chExt cx="314325" cy="526161"/>
          </a:xfrm>
        </p:grpSpPr>
        <p:sp>
          <p:nvSpPr>
            <p:cNvPr id="86" name="Rectangle 85"/>
            <p:cNvSpPr/>
            <p:nvPr/>
          </p:nvSpPr>
          <p:spPr bwMode="auto">
            <a:xfrm>
              <a:off x="3114675" y="26456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3114675" y="2798064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3114675" y="3074289"/>
              <a:ext cx="314325" cy="97536"/>
            </a:xfrm>
            <a:prstGeom prst="rect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9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 flipH="1">
            <a:off x="6572249" y="935038"/>
            <a:ext cx="552449" cy="552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" name="Rectangle 90"/>
          <p:cNvSpPr/>
          <p:nvPr/>
        </p:nvSpPr>
        <p:spPr bwMode="auto">
          <a:xfrm>
            <a:off x="2543175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 bwMode="auto">
          <a:xfrm>
            <a:off x="3143250" y="1769364"/>
            <a:ext cx="180975" cy="173736"/>
          </a:xfrm>
          <a:prstGeom prst="rect">
            <a:avLst/>
          </a:prstGeom>
          <a:solidFill>
            <a:srgbClr val="00CC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3838575" y="3693414"/>
            <a:ext cx="314325" cy="526161"/>
            <a:chOff x="3838575" y="3693414"/>
            <a:chExt cx="314325" cy="526161"/>
          </a:xfrm>
        </p:grpSpPr>
        <p:sp>
          <p:nvSpPr>
            <p:cNvPr id="94" name="Rectangle 93"/>
            <p:cNvSpPr/>
            <p:nvPr/>
          </p:nvSpPr>
          <p:spPr bwMode="auto">
            <a:xfrm>
              <a:off x="3838575" y="36934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3838575" y="384581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3838575" y="4122039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3838575" y="3979164"/>
              <a:ext cx="314325" cy="97536"/>
            </a:xfrm>
            <a:prstGeom prst="rect">
              <a:avLst/>
            </a:prstGeom>
            <a:solidFill>
              <a:srgbClr val="00CC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Curved Right Arrow 98"/>
          <p:cNvSpPr/>
          <p:nvPr/>
        </p:nvSpPr>
        <p:spPr bwMode="auto">
          <a:xfrm>
            <a:off x="2326031" y="1786661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urved Right Arrow 99"/>
          <p:cNvSpPr/>
          <p:nvPr/>
        </p:nvSpPr>
        <p:spPr bwMode="auto">
          <a:xfrm flipH="1" flipV="1">
            <a:off x="2736809" y="177050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rved Right Arrow 100"/>
          <p:cNvSpPr/>
          <p:nvPr/>
        </p:nvSpPr>
        <p:spPr bwMode="auto">
          <a:xfrm>
            <a:off x="2954594" y="1795791"/>
            <a:ext cx="169519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rved Right Arrow 101"/>
          <p:cNvSpPr/>
          <p:nvPr/>
        </p:nvSpPr>
        <p:spPr bwMode="auto">
          <a:xfrm flipH="1" flipV="1">
            <a:off x="3335875" y="1766996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rved Right Arrow 102"/>
          <p:cNvSpPr/>
          <p:nvPr/>
        </p:nvSpPr>
        <p:spPr bwMode="auto">
          <a:xfrm rot="18525114" flipH="1" flipV="1">
            <a:off x="3682110" y="306555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rved Right Arrow 103"/>
          <p:cNvSpPr/>
          <p:nvPr/>
        </p:nvSpPr>
        <p:spPr bwMode="auto">
          <a:xfrm rot="7337891" flipH="1" flipV="1">
            <a:off x="3476335" y="3668838"/>
            <a:ext cx="166515" cy="736585"/>
          </a:xfrm>
          <a:prstGeom prst="curvedRightArrow">
            <a:avLst>
              <a:gd name="adj1" fmla="val 46828"/>
              <a:gd name="adj2" fmla="val 82355"/>
              <a:gd name="adj3" fmla="val 35324"/>
            </a:avLst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99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3" grpId="0" animBg="1"/>
      <p:bldP spid="91" grpId="0" animBg="1"/>
      <p:bldP spid="92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Benefit and challenge: Isolation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829050"/>
            <a:ext cx="7772400" cy="2362199"/>
          </a:xfrm>
        </p:spPr>
        <p:txBody>
          <a:bodyPr/>
          <a:lstStyle/>
          <a:p>
            <a:r>
              <a:rPr lang="en-US" smtClean="0"/>
              <a:t>Good: Emil can't access Charlie's data</a:t>
            </a:r>
          </a:p>
          <a:p>
            <a:r>
              <a:rPr lang="en-US" smtClean="0"/>
              <a:t>Bad: What if the load suddenly increases?</a:t>
            </a:r>
          </a:p>
          <a:p>
            <a:pPr lvl="1"/>
            <a:r>
              <a:rPr lang="en-US" smtClean="0"/>
              <a:t>Example: Emil's VM shares CPUs with Charlie's VM, and Charlie suddenly starts a large compute job</a:t>
            </a:r>
          </a:p>
          <a:p>
            <a:pPr lvl="1"/>
            <a:r>
              <a:rPr lang="en-US" smtClean="0"/>
              <a:t>Emil's performance may decrease as a result</a:t>
            </a:r>
          </a:p>
          <a:p>
            <a:pPr lvl="1"/>
            <a:r>
              <a:rPr lang="en-US" smtClean="0"/>
              <a:t>VMM can move Emil's software to a different CPU, or migrate it to a different machine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57" name="Picture 56" descr="MCj04316160000[1]"/>
          <p:cNvPicPr>
            <a:picLocks noChangeAspect="1" noChangeArrowheads="1"/>
          </p:cNvPicPr>
          <p:nvPr/>
        </p:nvPicPr>
        <p:blipFill>
          <a:blip r:embed="rId2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17139" y="3233035"/>
            <a:ext cx="406389" cy="406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1" descr="MCj043161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28479" y="2216758"/>
            <a:ext cx="1243151" cy="124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" name="Picture 2" descr="MCj04326240000[1]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14881" y="2632978"/>
            <a:ext cx="377298" cy="377298"/>
          </a:xfrm>
          <a:prstGeom prst="rect">
            <a:avLst/>
          </a:prstGeom>
          <a:noFill/>
        </p:spPr>
      </p:pic>
      <p:pic>
        <p:nvPicPr>
          <p:cNvPr id="60" name="Picture 3" descr="MCj04326230000[1]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flipH="1">
            <a:off x="6213801" y="2024326"/>
            <a:ext cx="343785" cy="343785"/>
          </a:xfrm>
          <a:prstGeom prst="rect">
            <a:avLst/>
          </a:prstGeom>
          <a:noFill/>
        </p:spPr>
      </p:pic>
      <p:pic>
        <p:nvPicPr>
          <p:cNvPr id="61" name="Picture 19" descr="greenguy"/>
          <p:cNvPicPr>
            <a:picLocks noChangeAspect="1" noChangeArrowheads="1"/>
          </p:cNvPicPr>
          <p:nvPr/>
        </p:nvPicPr>
        <p:blipFill>
          <a:blip r:embed="rId6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2703514" y="2757303"/>
            <a:ext cx="435677" cy="435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2685853" y="3159466"/>
            <a:ext cx="500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Alice</a:t>
            </a:r>
            <a:endParaRPr lang="en-US" sz="1200"/>
          </a:p>
        </p:txBody>
      </p:sp>
      <p:pic>
        <p:nvPicPr>
          <p:cNvPr id="63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3247" y="2277300"/>
            <a:ext cx="363245" cy="363245"/>
          </a:xfrm>
          <a:prstGeom prst="rect">
            <a:avLst/>
          </a:prstGeom>
          <a:noFill/>
        </p:spPr>
      </p:pic>
      <p:pic>
        <p:nvPicPr>
          <p:cNvPr id="64" name="Picture 63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579" y="2980971"/>
            <a:ext cx="347913" cy="80660"/>
          </a:xfrm>
          <a:prstGeom prst="rect">
            <a:avLst/>
          </a:prstGeom>
        </p:spPr>
      </p:pic>
      <p:pic>
        <p:nvPicPr>
          <p:cNvPr id="65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8924" y="2277300"/>
            <a:ext cx="363245" cy="363245"/>
          </a:xfrm>
          <a:prstGeom prst="rect">
            <a:avLst/>
          </a:prstGeom>
          <a:noFill/>
        </p:spPr>
      </p:pic>
      <p:pic>
        <p:nvPicPr>
          <p:cNvPr id="66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9733" y="2627572"/>
            <a:ext cx="363245" cy="363245"/>
          </a:xfrm>
          <a:prstGeom prst="rect">
            <a:avLst/>
          </a:prstGeom>
          <a:noFill/>
        </p:spPr>
      </p:pic>
      <p:pic>
        <p:nvPicPr>
          <p:cNvPr id="67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42438" y="2634058"/>
            <a:ext cx="363245" cy="363245"/>
          </a:xfrm>
          <a:prstGeom prst="rect">
            <a:avLst/>
          </a:prstGeom>
          <a:noFill/>
        </p:spPr>
      </p:pic>
      <p:pic>
        <p:nvPicPr>
          <p:cNvPr id="68" name="Picture 67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3" y="2980971"/>
            <a:ext cx="347913" cy="80660"/>
          </a:xfrm>
          <a:prstGeom prst="rect">
            <a:avLst/>
          </a:prstGeom>
        </p:spPr>
      </p:pic>
      <p:pic>
        <p:nvPicPr>
          <p:cNvPr id="69" name="Picture 68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2093" y="3084755"/>
            <a:ext cx="347913" cy="80660"/>
          </a:xfrm>
          <a:prstGeom prst="rect">
            <a:avLst/>
          </a:prstGeom>
        </p:spPr>
      </p:pic>
      <p:pic>
        <p:nvPicPr>
          <p:cNvPr id="70" name="Picture 69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257" y="3084755"/>
            <a:ext cx="347913" cy="80660"/>
          </a:xfrm>
          <a:prstGeom prst="rect">
            <a:avLst/>
          </a:prstGeom>
        </p:spPr>
      </p:pic>
      <p:pic>
        <p:nvPicPr>
          <p:cNvPr id="71" name="Picture 70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579" y="3182053"/>
            <a:ext cx="347913" cy="80660"/>
          </a:xfrm>
          <a:prstGeom prst="rect">
            <a:avLst/>
          </a:prstGeom>
        </p:spPr>
      </p:pic>
      <p:pic>
        <p:nvPicPr>
          <p:cNvPr id="72" name="Picture 71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3" y="3182053"/>
            <a:ext cx="347913" cy="80660"/>
          </a:xfrm>
          <a:prstGeom prst="rect">
            <a:avLst/>
          </a:prstGeom>
        </p:spPr>
      </p:pic>
      <p:pic>
        <p:nvPicPr>
          <p:cNvPr id="73" name="Picture 72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8579" y="3279351"/>
            <a:ext cx="347913" cy="80660"/>
          </a:xfrm>
          <a:prstGeom prst="rect">
            <a:avLst/>
          </a:prstGeom>
        </p:spPr>
      </p:pic>
      <p:pic>
        <p:nvPicPr>
          <p:cNvPr id="74" name="Picture 73" descr="memchip.g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0743" y="3279351"/>
            <a:ext cx="347913" cy="80660"/>
          </a:xfrm>
          <a:prstGeom prst="rect">
            <a:avLst/>
          </a:prstGeom>
        </p:spPr>
      </p:pic>
      <p:pic>
        <p:nvPicPr>
          <p:cNvPr id="75" name="Picture 5" descr="C:\Users\Andreas Haeberlen\AppData\Local\Microsoft\Windows\Temporary Internet Files\Content.IE5\GF4GBTMY\MC900434902[1]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226774" y="3243791"/>
            <a:ext cx="395580" cy="395579"/>
          </a:xfrm>
          <a:prstGeom prst="rect">
            <a:avLst/>
          </a:prstGeom>
          <a:noFill/>
        </p:spPr>
      </p:pic>
      <p:sp>
        <p:nvSpPr>
          <p:cNvPr id="76" name="TextBox 75"/>
          <p:cNvSpPr txBox="1"/>
          <p:nvPr/>
        </p:nvSpPr>
        <p:spPr>
          <a:xfrm>
            <a:off x="6177385" y="2316219"/>
            <a:ext cx="4451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Bob</a:t>
            </a:r>
            <a:endParaRPr lang="en-US" sz="1200"/>
          </a:p>
        </p:txBody>
      </p:sp>
      <p:sp>
        <p:nvSpPr>
          <p:cNvPr id="77" name="TextBox 76"/>
          <p:cNvSpPr txBox="1"/>
          <p:nvPr/>
        </p:nvSpPr>
        <p:spPr>
          <a:xfrm>
            <a:off x="6086483" y="2964871"/>
            <a:ext cx="652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Charlie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121963" y="3587576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Daniel</a:t>
            </a:r>
            <a:endParaRPr lang="en-US" sz="1200"/>
          </a:p>
        </p:txBody>
      </p:sp>
      <p:pic>
        <p:nvPicPr>
          <p:cNvPr id="79" name="Picture 3" descr="C:\Users\Andreas Haeberlen\AppData\Local\Microsoft\Windows\Temporary Internet Files\Content.IE5\XC8QYFDJ\MC900433867[1]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2985" y="3308655"/>
            <a:ext cx="214055" cy="214055"/>
          </a:xfrm>
          <a:prstGeom prst="rect">
            <a:avLst/>
          </a:prstGeom>
          <a:noFill/>
        </p:spPr>
      </p:pic>
      <p:grpSp>
        <p:nvGrpSpPr>
          <p:cNvPr id="80" name="Group 79"/>
          <p:cNvGrpSpPr/>
          <p:nvPr/>
        </p:nvGrpSpPr>
        <p:grpSpPr>
          <a:xfrm>
            <a:off x="5416291" y="3305297"/>
            <a:ext cx="239670" cy="256334"/>
            <a:chOff x="7880640" y="2662067"/>
            <a:chExt cx="520411" cy="556594"/>
          </a:xfrm>
        </p:grpSpPr>
        <p:pic>
          <p:nvPicPr>
            <p:cNvPr id="81" name="Picture 8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662067"/>
              <a:ext cx="510886" cy="118444"/>
            </a:xfrm>
            <a:prstGeom prst="rect">
              <a:avLst/>
            </a:prstGeom>
          </p:spPr>
        </p:pic>
        <p:pic>
          <p:nvPicPr>
            <p:cNvPr id="82" name="Picture 81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80640" y="2814467"/>
              <a:ext cx="510886" cy="118444"/>
            </a:xfrm>
            <a:prstGeom prst="rect">
              <a:avLst/>
            </a:prstGeom>
          </p:spPr>
        </p:pic>
        <p:pic>
          <p:nvPicPr>
            <p:cNvPr id="83" name="Picture 82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2957342"/>
              <a:ext cx="510886" cy="118444"/>
            </a:xfrm>
            <a:prstGeom prst="rect">
              <a:avLst/>
            </a:prstGeom>
          </p:spPr>
        </p:pic>
        <p:pic>
          <p:nvPicPr>
            <p:cNvPr id="84" name="Picture 83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90165" y="3100217"/>
              <a:ext cx="510886" cy="118444"/>
            </a:xfrm>
            <a:prstGeom prst="rect">
              <a:avLst/>
            </a:prstGeom>
          </p:spPr>
        </p:pic>
      </p:grpSp>
      <p:pic>
        <p:nvPicPr>
          <p:cNvPr id="85" name="Picture 84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</a:blip>
          <a:srcRect/>
          <a:stretch>
            <a:fillRect/>
          </a:stretch>
        </p:blipFill>
        <p:spPr bwMode="auto">
          <a:xfrm>
            <a:off x="5418221" y="2580003"/>
            <a:ext cx="717742" cy="717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3070132" y="3399467"/>
            <a:ext cx="1340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Physical machine</a:t>
            </a:r>
            <a:endParaRPr lang="en-US" sz="1200"/>
          </a:p>
        </p:txBody>
      </p:sp>
      <p:sp>
        <p:nvSpPr>
          <p:cNvPr id="87" name="TextBox 86"/>
          <p:cNvSpPr txBox="1"/>
          <p:nvPr/>
        </p:nvSpPr>
        <p:spPr>
          <a:xfrm>
            <a:off x="4863599" y="3645955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Virtual machines</a:t>
            </a:r>
            <a:endParaRPr lang="en-US" sz="1200"/>
          </a:p>
        </p:txBody>
      </p:sp>
      <p:grpSp>
        <p:nvGrpSpPr>
          <p:cNvPr id="88" name="Group 87"/>
          <p:cNvGrpSpPr/>
          <p:nvPr/>
        </p:nvGrpSpPr>
        <p:grpSpPr>
          <a:xfrm>
            <a:off x="5539204" y="2763789"/>
            <a:ext cx="499008" cy="323789"/>
            <a:chOff x="7620000" y="1476375"/>
            <a:chExt cx="1114425" cy="723111"/>
          </a:xfrm>
        </p:grpSpPr>
        <p:pic>
          <p:nvPicPr>
            <p:cNvPr id="89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0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0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1025" y="147637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1" name="Picture 9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9215" y="2081042"/>
              <a:ext cx="510886" cy="118444"/>
            </a:xfrm>
            <a:prstGeom prst="rect">
              <a:avLst/>
            </a:prstGeom>
          </p:spPr>
        </p:pic>
      </p:grpSp>
      <p:pic>
        <p:nvPicPr>
          <p:cNvPr id="92" name="Picture 91" descr="MCj04316160000[1]"/>
          <p:cNvPicPr>
            <a:picLocks noChangeAspect="1" noChangeArrowheads="1"/>
          </p:cNvPicPr>
          <p:nvPr/>
        </p:nvPicPr>
        <p:blipFill>
          <a:blip r:embed="rId3" cstate="print">
            <a:lum bright="53000" contrast="-7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30112" y="2028649"/>
            <a:ext cx="501570" cy="5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3" name="Group 92"/>
          <p:cNvGrpSpPr/>
          <p:nvPr/>
        </p:nvGrpSpPr>
        <p:grpSpPr>
          <a:xfrm>
            <a:off x="5208390" y="2128110"/>
            <a:ext cx="537571" cy="252974"/>
            <a:chOff x="6858000" y="619125"/>
            <a:chExt cx="1133476" cy="533400"/>
          </a:xfrm>
        </p:grpSpPr>
        <p:pic>
          <p:nvPicPr>
            <p:cNvPr id="94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0" y="619125"/>
              <a:ext cx="533400" cy="533400"/>
            </a:xfrm>
            <a:prstGeom prst="rect">
              <a:avLst/>
            </a:prstGeom>
            <a:noFill/>
          </p:spPr>
        </p:pic>
        <p:pic>
          <p:nvPicPr>
            <p:cNvPr id="95" name="Picture 94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680867"/>
              <a:ext cx="510886" cy="118444"/>
            </a:xfrm>
            <a:prstGeom prst="rect">
              <a:avLst/>
            </a:prstGeom>
          </p:spPr>
        </p:pic>
        <p:pic>
          <p:nvPicPr>
            <p:cNvPr id="96" name="Picture 95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71065" y="833267"/>
              <a:ext cx="510886" cy="118444"/>
            </a:xfrm>
            <a:prstGeom prst="rect">
              <a:avLst/>
            </a:prstGeom>
          </p:spPr>
        </p:pic>
        <p:pic>
          <p:nvPicPr>
            <p:cNvPr id="97" name="Picture 96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80590" y="976142"/>
              <a:ext cx="510886" cy="118444"/>
            </a:xfrm>
            <a:prstGeom prst="rect">
              <a:avLst/>
            </a:prstGeom>
          </p:spPr>
        </p:pic>
      </p:grpSp>
      <p:sp>
        <p:nvSpPr>
          <p:cNvPr id="98" name="TextBox 97"/>
          <p:cNvSpPr txBox="1"/>
          <p:nvPr/>
        </p:nvSpPr>
        <p:spPr>
          <a:xfrm>
            <a:off x="4466375" y="2562707"/>
            <a:ext cx="623889" cy="338554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smtClean="0"/>
              <a:t>VMM</a:t>
            </a:r>
            <a:endParaRPr lang="en-US" sz="1600"/>
          </a:p>
        </p:txBody>
      </p:sp>
      <p:cxnSp>
        <p:nvCxnSpPr>
          <p:cNvPr id="99" name="Straight Arrow Connector 98"/>
          <p:cNvCxnSpPr>
            <a:endCxn id="98" idx="1"/>
          </p:cNvCxnSpPr>
          <p:nvPr/>
        </p:nvCxnSpPr>
        <p:spPr bwMode="auto">
          <a:xfrm flipV="1">
            <a:off x="4157575" y="2731984"/>
            <a:ext cx="308800" cy="12261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0" name="Straight Arrow Connector 99"/>
          <p:cNvCxnSpPr/>
          <p:nvPr/>
        </p:nvCxnSpPr>
        <p:spPr bwMode="auto">
          <a:xfrm flipV="1">
            <a:off x="5104606" y="2452436"/>
            <a:ext cx="285407" cy="2789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1" name="Straight Arrow Connector 100"/>
          <p:cNvCxnSpPr>
            <a:stCxn id="98" idx="3"/>
          </p:cNvCxnSpPr>
          <p:nvPr/>
        </p:nvCxnSpPr>
        <p:spPr bwMode="auto">
          <a:xfrm>
            <a:off x="5090264" y="2731984"/>
            <a:ext cx="422993" cy="1355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2" name="Straight Arrow Connector 101"/>
          <p:cNvCxnSpPr>
            <a:endCxn id="57" idx="0"/>
          </p:cNvCxnSpPr>
          <p:nvPr/>
        </p:nvCxnSpPr>
        <p:spPr bwMode="auto">
          <a:xfrm rot="16200000" flipH="1">
            <a:off x="5082944" y="2895644"/>
            <a:ext cx="364329" cy="310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4" name="TextBox 103"/>
          <p:cNvSpPr txBox="1"/>
          <p:nvPr/>
        </p:nvSpPr>
        <p:spPr>
          <a:xfrm>
            <a:off x="6151108" y="1777838"/>
            <a:ext cx="471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Emil</a:t>
            </a:r>
            <a:endParaRPr lang="en-US" sz="1200"/>
          </a:p>
        </p:txBody>
      </p:sp>
      <p:grpSp>
        <p:nvGrpSpPr>
          <p:cNvPr id="105" name="Group 104"/>
          <p:cNvGrpSpPr/>
          <p:nvPr/>
        </p:nvGrpSpPr>
        <p:grpSpPr>
          <a:xfrm>
            <a:off x="5547951" y="1282700"/>
            <a:ext cx="717742" cy="717821"/>
            <a:chOff x="5604021" y="758824"/>
            <a:chExt cx="1053954" cy="1054070"/>
          </a:xfrm>
        </p:grpSpPr>
        <p:pic>
          <p:nvPicPr>
            <p:cNvPr id="106" name="Picture 105" descr="MCj04316160000[1]"/>
            <p:cNvPicPr>
              <a:picLocks noChangeAspect="1" noChangeArrowheads="1"/>
            </p:cNvPicPr>
            <p:nvPr/>
          </p:nvPicPr>
          <p:blipFill>
            <a:blip r:embed="rId3" cstate="print">
              <a:lum bright="53000" contrast="-73000"/>
            </a:blip>
            <a:srcRect/>
            <a:stretch>
              <a:fillRect/>
            </a:stretch>
          </p:blipFill>
          <p:spPr bwMode="auto">
            <a:xfrm>
              <a:off x="5604021" y="758824"/>
              <a:ext cx="1053954" cy="10540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3574" y="847725"/>
              <a:ext cx="371475" cy="371475"/>
            </a:xfrm>
            <a:prstGeom prst="rect">
              <a:avLst/>
            </a:prstGeom>
            <a:noFill/>
          </p:spPr>
        </p:pic>
        <p:pic>
          <p:nvPicPr>
            <p:cNvPr id="108" name="Picture 107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58113" y="1328874"/>
              <a:ext cx="355796" cy="82488"/>
            </a:xfrm>
            <a:prstGeom prst="rect">
              <a:avLst/>
            </a:prstGeom>
          </p:spPr>
        </p:pic>
        <p:pic>
          <p:nvPicPr>
            <p:cNvPr id="109" name="Picture 108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1905" y="1463585"/>
              <a:ext cx="355796" cy="82488"/>
            </a:xfrm>
            <a:prstGeom prst="rect">
              <a:avLst/>
            </a:prstGeom>
          </p:spPr>
        </p:pic>
        <p:pic>
          <p:nvPicPr>
            <p:cNvPr id="110" name="Picture 109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9013" y="1334487"/>
              <a:ext cx="355796" cy="82488"/>
            </a:xfrm>
            <a:prstGeom prst="rect">
              <a:avLst/>
            </a:prstGeom>
          </p:spPr>
        </p:pic>
        <p:pic>
          <p:nvPicPr>
            <p:cNvPr id="111" name="Picture 110" descr="memchip.gif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638" y="1452699"/>
              <a:ext cx="355796" cy="82488"/>
            </a:xfrm>
            <a:prstGeom prst="rect">
              <a:avLst/>
            </a:prstGeom>
          </p:spPr>
        </p:pic>
        <p:pic>
          <p:nvPicPr>
            <p:cNvPr id="112" name="Picture 3" descr="C:\Users\Andreas Haeberlen\AppData\Local\Microsoft\Windows\Temporary Internet Files\Content.IE5\XC8QYFDJ\MC900433867[1]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149" y="847725"/>
              <a:ext cx="371475" cy="371475"/>
            </a:xfrm>
            <a:prstGeom prst="rect">
              <a:avLst/>
            </a:prstGeom>
            <a:noFill/>
          </p:spPr>
        </p:pic>
      </p:grpSp>
      <p:sp>
        <p:nvSpPr>
          <p:cNvPr id="113" name="Freeform 112"/>
          <p:cNvSpPr/>
          <p:nvPr/>
        </p:nvSpPr>
        <p:spPr bwMode="auto">
          <a:xfrm>
            <a:off x="4948930" y="1641621"/>
            <a:ext cx="700544" cy="921085"/>
          </a:xfrm>
          <a:custGeom>
            <a:avLst/>
            <a:gdLst>
              <a:gd name="connsiteX0" fmla="*/ 0 w 1028700"/>
              <a:gd name="connsiteY0" fmla="*/ 1352550 h 1352550"/>
              <a:gd name="connsiteX1" fmla="*/ 152400 w 1028700"/>
              <a:gd name="connsiteY1" fmla="*/ 371475 h 1352550"/>
              <a:gd name="connsiteX2" fmla="*/ 1028700 w 1028700"/>
              <a:gd name="connsiteY2" fmla="*/ 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1352550">
                <a:moveTo>
                  <a:pt x="0" y="1352550"/>
                </a:moveTo>
                <a:lnTo>
                  <a:pt x="152400" y="371475"/>
                </a:lnTo>
                <a:lnTo>
                  <a:pt x="1028700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>
            <a:off x="6249521" y="1416423"/>
            <a:ext cx="278420" cy="384828"/>
            <a:chOff x="7110132" y="1692087"/>
            <a:chExt cx="552449" cy="763588"/>
          </a:xfrm>
        </p:grpSpPr>
        <p:pic>
          <p:nvPicPr>
            <p:cNvPr id="116" name="Picture 3" descr="C:\Users\Andreas Haeberlen\AppData\Local\Microsoft\Windows\Temporary Internet Files\Content.IE5\4ZIVVKYE\MC900216538[1].wmf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4275" y="1692087"/>
              <a:ext cx="359522" cy="312725"/>
            </a:xfrm>
            <a:prstGeom prst="rect">
              <a:avLst/>
            </a:prstGeom>
            <a:noFill/>
          </p:spPr>
        </p:pic>
        <p:pic>
          <p:nvPicPr>
            <p:cNvPr id="117" name="Picture 19" descr="greenguy"/>
            <p:cNvPicPr>
              <a:picLocks noChangeAspect="1" noChangeArrowheads="1"/>
            </p:cNvPicPr>
            <p:nvPr/>
          </p:nvPicPr>
          <p:blipFill>
            <a:blip r:embed="rId6" cstate="print">
              <a:lum bright="14000" contrast="-10000"/>
            </a:blip>
            <a:srcRect/>
            <a:stretch>
              <a:fillRect/>
            </a:stretch>
          </p:blipFill>
          <p:spPr bwMode="auto">
            <a:xfrm flipH="1">
              <a:off x="7110132" y="1903226"/>
              <a:ext cx="552449" cy="5524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06983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Data-centric computing is pervasive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Today, Google and Friends aren't the only "Big Data" players</a:t>
            </a:r>
          </a:p>
          <a:p>
            <a:pPr lvl="1"/>
            <a:r>
              <a:rPr lang="en-US" smtClean="0"/>
              <a:t>Not just Google &amp; friends - banks</a:t>
            </a:r>
            <a:r>
              <a:rPr lang="en-US" dirty="0" smtClean="0"/>
              <a:t>, financial </a:t>
            </a:r>
            <a:r>
              <a:rPr lang="en-US" smtClean="0"/>
              <a:t>firms, academia, the government, </a:t>
            </a:r>
            <a:r>
              <a:rPr lang="en-US" dirty="0" smtClean="0"/>
              <a:t>companies</a:t>
            </a:r>
            <a:r>
              <a:rPr lang="en-US" smtClean="0"/>
              <a:t>, military, startups, ...</a:t>
            </a:r>
          </a:p>
          <a:p>
            <a:pPr lvl="1"/>
            <a:r>
              <a:rPr lang="en-US" smtClean="0"/>
              <a:t>All </a:t>
            </a:r>
            <a:r>
              <a:rPr lang="en-US" dirty="0" smtClean="0"/>
              <a:t>need </a:t>
            </a:r>
            <a:r>
              <a:rPr lang="en-US" smtClean="0"/>
              <a:t>to store and analyze huge data volumes</a:t>
            </a:r>
          </a:p>
          <a:p>
            <a:endParaRPr lang="en-US" dirty="0" smtClean="0"/>
          </a:p>
          <a:p>
            <a:r>
              <a:rPr lang="en-US" dirty="0" smtClean="0"/>
              <a:t>This is being enabled with a new generation of hardware “hosting” services – “the cloud” – and programming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Recap: Virtualization in the cloud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43050"/>
            <a:ext cx="7772400" cy="4648200"/>
          </a:xfrm>
        </p:spPr>
        <p:txBody>
          <a:bodyPr/>
          <a:lstStyle/>
          <a:p>
            <a:r>
              <a:rPr lang="en-US" smtClean="0"/>
              <a:t>Gives cloud provider a lot of flexibility</a:t>
            </a:r>
          </a:p>
          <a:p>
            <a:pPr lvl="1"/>
            <a:r>
              <a:rPr lang="en-US" smtClean="0"/>
              <a:t>Can produce VMs with different capabilities</a:t>
            </a:r>
          </a:p>
          <a:p>
            <a:pPr lvl="1"/>
            <a:r>
              <a:rPr lang="en-US" smtClean="0"/>
              <a:t>Can migrate VMs if necessary (e.g., for maintenance)</a:t>
            </a:r>
          </a:p>
          <a:p>
            <a:pPr lvl="1"/>
            <a:r>
              <a:rPr lang="en-US" smtClean="0"/>
              <a:t>Can increase load by overcommitting resources</a:t>
            </a:r>
            <a:endParaRPr lang="en-US" sz="1000" smtClean="0"/>
          </a:p>
          <a:p>
            <a:r>
              <a:rPr lang="en-US" smtClean="0"/>
              <a:t>Provides security and isolation</a:t>
            </a:r>
          </a:p>
          <a:p>
            <a:pPr lvl="1"/>
            <a:r>
              <a:rPr lang="en-US" smtClean="0"/>
              <a:t>Programs in one VM cannot influence programs in another</a:t>
            </a:r>
            <a:endParaRPr lang="en-US" sz="1000" smtClean="0"/>
          </a:p>
          <a:p>
            <a:r>
              <a:rPr lang="en-US" smtClean="0"/>
              <a:t>Convenient for users</a:t>
            </a:r>
          </a:p>
          <a:p>
            <a:pPr lvl="1"/>
            <a:r>
              <a:rPr lang="en-US" smtClean="0"/>
              <a:t>Complete control over the virtual 'hardware' (can install own operating system own applications, ...)</a:t>
            </a:r>
            <a:endParaRPr lang="en-US" sz="1000" smtClean="0"/>
          </a:p>
          <a:p>
            <a:r>
              <a:rPr lang="en-US" smtClean="0"/>
              <a:t>But: Performance may be hard to predict</a:t>
            </a:r>
          </a:p>
          <a:p>
            <a:pPr lvl="1"/>
            <a:r>
              <a:rPr lang="en-US" smtClean="0"/>
              <a:t>Load changes in other VMs on the same physical machine may affect the performance seen by the customer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34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Computing at scale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  <a:endParaRPr lang="en-US" dirty="0" smtClean="0"/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>
                <a:solidFill>
                  <a:srgbClr val="FF9900"/>
                </a:solidFill>
              </a:rPr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781674" y="5914992"/>
            <a:ext cx="698320" cy="419100"/>
            <a:chOff x="6143624" y="2514600"/>
            <a:chExt cx="698320" cy="419100"/>
          </a:xfrm>
        </p:grpSpPr>
        <p:sp>
          <p:nvSpPr>
            <p:cNvPr id="6" name="Right Arrow 5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15838" y="2600325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25" y="4048125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3575" y="4771992"/>
            <a:ext cx="495300" cy="495300"/>
          </a:xfrm>
          <a:prstGeom prst="rect">
            <a:avLst/>
          </a:prstGeom>
          <a:noFill/>
        </p:spPr>
      </p:pic>
      <p:pic>
        <p:nvPicPr>
          <p:cNvPr id="14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5124417"/>
            <a:ext cx="495300" cy="495300"/>
          </a:xfrm>
          <a:prstGeom prst="rect">
            <a:avLst/>
          </a:prstGeom>
          <a:noFill/>
        </p:spPr>
      </p:pic>
      <p:pic>
        <p:nvPicPr>
          <p:cNvPr id="15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1875" y="5476842"/>
            <a:ext cx="495300" cy="495300"/>
          </a:xfrm>
          <a:prstGeom prst="rect">
            <a:avLst/>
          </a:prstGeom>
          <a:noFill/>
        </p:spPr>
      </p:pic>
      <p:pic>
        <p:nvPicPr>
          <p:cNvPr id="16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1982" y="4404216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92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 obstacles and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8039100" cy="453231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Availability</a:t>
            </a:r>
          </a:p>
          <a:p>
            <a:pPr lvl="1"/>
            <a:r>
              <a:rPr lang="en-US" dirty="0" smtClean="0"/>
              <a:t>What happens to my business if</a:t>
            </a:r>
            <a:br>
              <a:rPr lang="en-US" dirty="0" smtClean="0"/>
            </a:br>
            <a:r>
              <a:rPr lang="en-US" dirty="0" smtClean="0"/>
              <a:t>there is an outage in the cloud?</a:t>
            </a:r>
            <a:br>
              <a:rPr lang="en-US" dirty="0" smtClean="0"/>
            </a:b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Data lock-in</a:t>
            </a:r>
          </a:p>
          <a:p>
            <a:pPr lvl="1"/>
            <a:r>
              <a:rPr lang="en-US" dirty="0" smtClean="0"/>
              <a:t>How do I move my data from</a:t>
            </a:r>
            <a:br>
              <a:rPr lang="en-US" dirty="0" smtClean="0"/>
            </a:br>
            <a:r>
              <a:rPr lang="en-US" dirty="0" smtClean="0"/>
              <a:t>one cloud to another?</a:t>
            </a:r>
            <a:br>
              <a:rPr lang="en-US" dirty="0" smtClean="0"/>
            </a:b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Data confidentiality and auditability</a:t>
            </a:r>
          </a:p>
          <a:p>
            <a:pPr lvl="1"/>
            <a:r>
              <a:rPr lang="en-US" dirty="0" smtClean="0"/>
              <a:t>How do I make sure that the cloud doesn't leak my confidential data? </a:t>
            </a:r>
          </a:p>
          <a:p>
            <a:pPr lvl="1"/>
            <a:r>
              <a:rPr lang="en-US" dirty="0" smtClean="0"/>
              <a:t>Can I comply with regulations?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857875" y="1692275"/>
          <a:ext cx="2905125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25"/>
                <a:gridCol w="1019175"/>
                <a:gridCol w="809625"/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Service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Duration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Date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S3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6-8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7/20/08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AppEngine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6/17/08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Gmail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1.5</a:t>
                      </a:r>
                      <a:r>
                        <a:rPr lang="en-US" sz="1400" baseline="0" smtClean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8/11/08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Azure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22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3/13/09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Intuit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36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6/16/10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EBS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&gt;3 days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4/21/11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ECC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~2</a:t>
                      </a:r>
                      <a:r>
                        <a:rPr lang="en-US" sz="1400" baseline="0" smtClean="0"/>
                        <a:t> hrs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6/30/12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72961" y="4133288"/>
            <a:ext cx="2393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Some recent cloud outages 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2701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 obstacles and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751387"/>
          </a:xfrm>
        </p:spPr>
        <p:txBody>
          <a:bodyPr/>
          <a:lstStyle/>
          <a:p>
            <a:pPr>
              <a:buFont typeface="+mj-lt"/>
              <a:buAutoNum type="arabicPeriod" startAt="4"/>
            </a:pPr>
            <a:r>
              <a:rPr lang="en-US" smtClean="0"/>
              <a:t>Data transfer bottlenecks</a:t>
            </a:r>
          </a:p>
          <a:p>
            <a:pPr lvl="1"/>
            <a:r>
              <a:rPr lang="en-US" smtClean="0"/>
              <a:t>How do I copy large amounts of </a:t>
            </a:r>
            <a:br>
              <a:rPr lang="en-US" smtClean="0"/>
            </a:br>
            <a:r>
              <a:rPr lang="en-US" smtClean="0"/>
              <a:t>data from/to the cloud?</a:t>
            </a:r>
          </a:p>
          <a:p>
            <a:pPr lvl="1"/>
            <a:r>
              <a:rPr lang="en-US" smtClean="0"/>
              <a:t>Example: 10 TB from UC Berkeley</a:t>
            </a:r>
            <a:br>
              <a:rPr lang="en-US" smtClean="0"/>
            </a:br>
            <a:r>
              <a:rPr lang="en-US" smtClean="0"/>
              <a:t>to Amazon in Seattle, WA</a:t>
            </a:r>
          </a:p>
          <a:p>
            <a:pPr lvl="1"/>
            <a:r>
              <a:rPr lang="en-US" smtClean="0"/>
              <a:t>Motivated Import/Export </a:t>
            </a:r>
            <a:br>
              <a:rPr lang="en-US" smtClean="0"/>
            </a:br>
            <a:r>
              <a:rPr lang="en-US" smtClean="0"/>
              <a:t>feature on AWS</a:t>
            </a:r>
          </a:p>
          <a:p>
            <a:pPr lvl="1">
              <a:buFont typeface="+mj-lt"/>
              <a:buAutoNum type="arabicPeriod"/>
            </a:pPr>
            <a:endParaRPr lang="en-US" smtClean="0"/>
          </a:p>
          <a:p>
            <a:pPr>
              <a:buFont typeface="+mj-lt"/>
              <a:buAutoNum type="arabicPeriod" startAt="4"/>
            </a:pPr>
            <a:r>
              <a:rPr lang="en-US" smtClean="0"/>
              <a:t>Performance unpredictability</a:t>
            </a:r>
          </a:p>
          <a:p>
            <a:pPr lvl="1"/>
            <a:r>
              <a:rPr lang="en-US" smtClean="0"/>
              <a:t>Example: VMs sharing the same</a:t>
            </a:r>
            <a:br>
              <a:rPr lang="en-US" smtClean="0"/>
            </a:br>
            <a:r>
              <a:rPr lang="en-US" smtClean="0"/>
              <a:t>disk </a:t>
            </a:r>
            <a:r>
              <a:rPr lang="en-US" smtClean="0">
                <a:sym typeface="Symbol"/>
              </a:rPr>
              <a:t> I/O interference</a:t>
            </a:r>
          </a:p>
          <a:p>
            <a:pPr lvl="1"/>
            <a:r>
              <a:rPr lang="en-US" smtClean="0">
                <a:sym typeface="Symbol"/>
              </a:rPr>
              <a:t>Example: HPC tasks that require</a:t>
            </a:r>
            <a:br>
              <a:rPr lang="en-US" smtClean="0">
                <a:sym typeface="Symbol"/>
              </a:rPr>
            </a:br>
            <a:r>
              <a:rPr lang="en-US" smtClean="0">
                <a:sym typeface="Symbol"/>
              </a:rPr>
              <a:t>coordinated scheduling</a:t>
            </a:r>
            <a:endParaRPr lang="en-US" smtClean="0"/>
          </a:p>
          <a:p>
            <a:pPr marL="514350" indent="-51435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972174" y="1778000"/>
          <a:ext cx="292417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847"/>
                <a:gridCol w="1255328"/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Method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Time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Internet (20Mbps)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FedEx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83246" y="2705100"/>
            <a:ext cx="2505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Time to transfer 10TB [AF10]</a:t>
            </a:r>
            <a:endParaRPr lang="en-US" sz="140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96000" y="4597400"/>
          <a:ext cx="2809876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9175"/>
                <a:gridCol w="838200"/>
                <a:gridCol w="952501"/>
              </a:tblGrid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Primitive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Mean perf.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Std dev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Memory bandwidth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1.3GB/s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0.05GB/s (4%)</a:t>
                      </a:r>
                      <a:endParaRPr lang="en-US" sz="1400"/>
                    </a:p>
                  </a:txBody>
                  <a:tcPr/>
                </a:tc>
              </a:tr>
              <a:tr h="236855">
                <a:tc>
                  <a:txBody>
                    <a:bodyPr/>
                    <a:lstStyle/>
                    <a:p>
                      <a:r>
                        <a:rPr lang="en-US" sz="1400" smtClean="0"/>
                        <a:t>Disk </a:t>
                      </a:r>
                      <a:br>
                        <a:rPr lang="en-US" sz="1400" smtClean="0"/>
                      </a:br>
                      <a:r>
                        <a:rPr lang="en-US" sz="1400" smtClean="0"/>
                        <a:t>bandwidth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55MB/s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smtClean="0"/>
                        <a:t>9MB/s</a:t>
                      </a:r>
                      <a:r>
                        <a:rPr lang="en-US" sz="1400" baseline="0" smtClean="0"/>
                        <a:t> (</a:t>
                      </a:r>
                      <a:r>
                        <a:rPr lang="en-US" sz="1400" smtClean="0"/>
                        <a:t>16%)</a:t>
                      </a:r>
                      <a:endParaRPr lang="en-US" sz="1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6096644" y="6115050"/>
            <a:ext cx="2793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Performance of 75 EC2 instances</a:t>
            </a:r>
            <a:br>
              <a:rPr lang="en-US" sz="1400" smtClean="0"/>
            </a:br>
            <a:r>
              <a:rPr lang="en-US" sz="1400" smtClean="0"/>
              <a:t>in benchmarks</a:t>
            </a:r>
            <a:endParaRPr lang="en-US" sz="1400"/>
          </a:p>
        </p:txBody>
      </p:sp>
      <p:sp>
        <p:nvSpPr>
          <p:cNvPr id="11" name="TextBox 10"/>
          <p:cNvSpPr txBox="1"/>
          <p:nvPr/>
        </p:nvSpPr>
        <p:spPr>
          <a:xfrm>
            <a:off x="7635595" y="2088778"/>
            <a:ext cx="7990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45 days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43877" y="2384614"/>
            <a:ext cx="621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1 day</a:t>
            </a:r>
          </a:p>
        </p:txBody>
      </p:sp>
    </p:spTree>
    <p:extLst>
      <p:ext uri="{BB962C8B-B14F-4D97-AF65-F5344CB8AC3E}">
        <p14:creationId xmlns:p14="http://schemas.microsoft.com/office/powerpoint/2010/main" val="105974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 obstacles and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 startAt="6"/>
            </a:pPr>
            <a:r>
              <a:rPr lang="en-US" smtClean="0"/>
              <a:t>Scalable storage</a:t>
            </a:r>
          </a:p>
          <a:p>
            <a:pPr marL="914400" lvl="1"/>
            <a:r>
              <a:rPr lang="en-US" smtClean="0"/>
              <a:t>Cloud model (short-term usage, no up-front cost, infinite capacity on demand) does not fit persistent storage well</a:t>
            </a:r>
          </a:p>
          <a:p>
            <a:pPr>
              <a:buFont typeface="+mj-lt"/>
              <a:buAutoNum type="arabicPeriod" startAt="6"/>
            </a:pPr>
            <a:r>
              <a:rPr lang="en-US" smtClean="0"/>
              <a:t>Bugs in large distributed systems</a:t>
            </a:r>
          </a:p>
          <a:p>
            <a:pPr marL="914400" lvl="1"/>
            <a:r>
              <a:rPr lang="en-US" smtClean="0"/>
              <a:t>Many errors cannot be reproduced in smaller configs</a:t>
            </a:r>
          </a:p>
          <a:p>
            <a:pPr>
              <a:buFont typeface="+mj-lt"/>
              <a:buAutoNum type="arabicPeriod" startAt="6"/>
            </a:pPr>
            <a:r>
              <a:rPr lang="en-US" smtClean="0"/>
              <a:t>Scaling quickly</a:t>
            </a:r>
          </a:p>
          <a:p>
            <a:pPr marL="914400" lvl="1"/>
            <a:r>
              <a:rPr lang="en-US" smtClean="0"/>
              <a:t>Problem: Boot time; idle power</a:t>
            </a:r>
          </a:p>
          <a:p>
            <a:pPr marL="914400" lvl="1"/>
            <a:r>
              <a:rPr lang="en-US" smtClean="0"/>
              <a:t>Fine-grain accounting?</a:t>
            </a:r>
          </a:p>
          <a:p>
            <a:pPr marL="514350" indent="-51435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17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10 obstacles and opportunities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Reputation fate sharing</a:t>
            </a:r>
          </a:p>
          <a:p>
            <a:pPr marL="914400" lvl="1"/>
            <a:r>
              <a:rPr lang="en-US" dirty="0"/>
              <a:t>One customer's bad behavior can affect the reputation of others using the same cloud</a:t>
            </a:r>
          </a:p>
          <a:p>
            <a:pPr marL="914400" lvl="1"/>
            <a:r>
              <a:rPr lang="en-US" dirty="0"/>
              <a:t>Example: Spam blacklisting, FBI raid after criminal activity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 smtClean="0"/>
              <a:t>Software licensing</a:t>
            </a:r>
          </a:p>
          <a:p>
            <a:pPr marL="914400" lvl="1"/>
            <a:r>
              <a:rPr lang="en-US" dirty="0" smtClean="0"/>
              <a:t>What if licenses are for specific computers?</a:t>
            </a:r>
          </a:p>
          <a:p>
            <a:pPr marL="1314450" lvl="2"/>
            <a:r>
              <a:rPr lang="en-US" dirty="0" smtClean="0"/>
              <a:t>Example: Microsoft Windows</a:t>
            </a:r>
          </a:p>
          <a:p>
            <a:pPr marL="914400" lvl="1"/>
            <a:r>
              <a:rPr lang="en-US" dirty="0" smtClean="0"/>
              <a:t>How to scale number of licenses up/down?</a:t>
            </a:r>
          </a:p>
          <a:p>
            <a:pPr marL="1314450" lvl="2"/>
            <a:r>
              <a:rPr lang="en-US" dirty="0" smtClean="0"/>
              <a:t>Need pay-as-you-go model as well</a:t>
            </a:r>
          </a:p>
          <a:p>
            <a:pPr marL="514350" indent="-514350">
              <a:buFont typeface="+mj-lt"/>
              <a:buAutoNum type="arabicPeriod" startAt="9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3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858125" cy="4532312"/>
          </a:xfrm>
        </p:spPr>
        <p:txBody>
          <a:bodyPr/>
          <a:lstStyle/>
          <a:p>
            <a:r>
              <a:rPr lang="en-US" dirty="0" smtClean="0"/>
              <a:t>Scalable computing</a:t>
            </a:r>
          </a:p>
          <a:p>
            <a:pPr lvl="1"/>
            <a:r>
              <a:rPr lang="en-US" dirty="0" smtClean="0"/>
              <a:t>The need for scalability; scale of current services</a:t>
            </a:r>
          </a:p>
          <a:p>
            <a:pPr lvl="1"/>
            <a:r>
              <a:rPr lang="en-US" dirty="0" smtClean="0"/>
              <a:t>Scaling up: From PCs to data centers</a:t>
            </a:r>
          </a:p>
          <a:p>
            <a:pPr lvl="1"/>
            <a:r>
              <a:rPr lang="en-US" dirty="0" smtClean="0"/>
              <a:t>Problems with 'classical' scaling techniques 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Utility computing and cloud computing</a:t>
            </a:r>
          </a:p>
          <a:p>
            <a:pPr lvl="1"/>
            <a:r>
              <a:rPr lang="en-US" dirty="0" smtClean="0"/>
              <a:t>What are utility computing and cloud computing?</a:t>
            </a:r>
          </a:p>
          <a:p>
            <a:pPr lvl="1"/>
            <a:r>
              <a:rPr lang="en-US" dirty="0"/>
              <a:t>Evolution of software business models</a:t>
            </a:r>
          </a:p>
          <a:p>
            <a:pPr lvl="1"/>
            <a:r>
              <a:rPr lang="en-US" dirty="0" smtClean="0"/>
              <a:t>What kinds of clouds exist today?</a:t>
            </a:r>
          </a:p>
          <a:p>
            <a:pPr lvl="1"/>
            <a:r>
              <a:rPr lang="en-US" dirty="0" smtClean="0"/>
              <a:t>What kinds of applications run on the cloud?</a:t>
            </a:r>
          </a:p>
          <a:p>
            <a:pPr lvl="1"/>
            <a:r>
              <a:rPr lang="en-US" dirty="0" smtClean="0"/>
              <a:t>Virtualization: How clouds work 'under the hood'</a:t>
            </a:r>
          </a:p>
          <a:p>
            <a:pPr lvl="1"/>
            <a:r>
              <a:rPr lang="en-US" dirty="0" smtClean="0"/>
              <a:t>Some cloud computing challenges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 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53300" y="2085975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75" y="25050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15125" y="2828925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77125" y="4048125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3575" y="4760010"/>
            <a:ext cx="495300" cy="495300"/>
          </a:xfrm>
          <a:prstGeom prst="rect">
            <a:avLst/>
          </a:prstGeom>
          <a:noFill/>
        </p:spPr>
      </p:pic>
      <p:pic>
        <p:nvPicPr>
          <p:cNvPr id="14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24675" y="5112435"/>
            <a:ext cx="495300" cy="495300"/>
          </a:xfrm>
          <a:prstGeom prst="rect">
            <a:avLst/>
          </a:prstGeom>
          <a:noFill/>
        </p:spPr>
      </p:pic>
      <p:pic>
        <p:nvPicPr>
          <p:cNvPr id="15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2825" y="5445810"/>
            <a:ext cx="495300" cy="495300"/>
          </a:xfrm>
          <a:prstGeom prst="rect">
            <a:avLst/>
          </a:prstGeom>
          <a:noFill/>
        </p:spPr>
      </p:pic>
      <p:pic>
        <p:nvPicPr>
          <p:cNvPr id="16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525" y="5826810"/>
            <a:ext cx="495300" cy="495300"/>
          </a:xfrm>
          <a:prstGeom prst="rect">
            <a:avLst/>
          </a:prstGeom>
          <a:noFill/>
        </p:spPr>
      </p:pic>
      <p:pic>
        <p:nvPicPr>
          <p:cNvPr id="17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1982" y="4404216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441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Any 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97</a:t>
            </a:fld>
            <a:endParaRPr lang="en-GB"/>
          </a:p>
        </p:txBody>
      </p:sp>
      <p:pic>
        <p:nvPicPr>
          <p:cNvPr id="2050" name="Picture 2" descr="C:\Users\Andreas Haeberlen\AppData\Local\Microsoft\Windows\Temporary Internet Files\Content.IE5\7HA4Z6A0\MC90043441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022" y="2850776"/>
            <a:ext cx="1326777" cy="1492624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tuned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635" y="5629275"/>
            <a:ext cx="8626554" cy="7429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Next time you will learn about: </a:t>
            </a: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b="1">
                <a:solidFill>
                  <a:srgbClr val="00CC00"/>
                </a:solidFill>
              </a:rPr>
              <a:t> Design for large scale; Concurrency, consistency, fault tolerance</a:t>
            </a:r>
            <a:endParaRPr lang="en-US" sz="2000" b="1" dirty="0">
              <a:solidFill>
                <a:srgbClr val="00CC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98</a:t>
            </a:fld>
            <a:endParaRPr lang="en-GB"/>
          </a:p>
        </p:txBody>
      </p:sp>
      <p:pic>
        <p:nvPicPr>
          <p:cNvPr id="7" name="Picture 6" descr="3135455311_60761d8c61_z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7887" y="1497204"/>
            <a:ext cx="5889005" cy="3947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267818" y="3466680"/>
            <a:ext cx="2922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http://www.flickr.com/photos/10909957@N03/3135455311/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cture">
  <a:themeElements>
    <a:clrScheme name="lecture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ectur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lectur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29756</TotalTime>
  <Words>5480</Words>
  <Application>Microsoft Macintosh PowerPoint</Application>
  <PresentationFormat>On-screen Show (4:3)</PresentationFormat>
  <Paragraphs>1396</Paragraphs>
  <Slides>98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4" baseType="lpstr">
      <vt:lpstr>Symbol</vt:lpstr>
      <vt:lpstr>Tahoma</vt:lpstr>
      <vt:lpstr>Times New Roman</vt:lpstr>
      <vt:lpstr>Wingdings</vt:lpstr>
      <vt:lpstr>Arial</vt:lpstr>
      <vt:lpstr>lecture</vt:lpstr>
      <vt:lpstr>INGI2145: CLOUD COMPUTING (Fall 2015)</vt:lpstr>
      <vt:lpstr>Welcome!</vt:lpstr>
      <vt:lpstr>Have you used 'the cloud' before?</vt:lpstr>
      <vt:lpstr>The cloud in your pocket and beyond</vt:lpstr>
      <vt:lpstr>Why should I care?</vt:lpstr>
      <vt:lpstr>Why should I care? (continued)</vt:lpstr>
      <vt:lpstr>How big is the cloud?</vt:lpstr>
      <vt:lpstr>Data-centric computing</vt:lpstr>
      <vt:lpstr>Data-centric computing is pervasive</vt:lpstr>
      <vt:lpstr>What is INGI2145 about?</vt:lpstr>
      <vt:lpstr>Towards understanding a larger trend</vt:lpstr>
      <vt:lpstr>Plan for today</vt:lpstr>
      <vt:lpstr>Course Staff</vt:lpstr>
      <vt:lpstr>Course website</vt:lpstr>
      <vt:lpstr>Course discussion group</vt:lpstr>
      <vt:lpstr>Lectures</vt:lpstr>
      <vt:lpstr>Lab sessions</vt:lpstr>
      <vt:lpstr>Homework assignments</vt:lpstr>
      <vt:lpstr>The INGI2145 Virtual Machine</vt:lpstr>
      <vt:lpstr>Grading</vt:lpstr>
      <vt:lpstr>Participation counts towards grade</vt:lpstr>
      <vt:lpstr>Policies: Collaboration</vt:lpstr>
      <vt:lpstr>Policies: Collaboration</vt:lpstr>
      <vt:lpstr>Expected 'payoff'</vt:lpstr>
      <vt:lpstr>A disclaimer…</vt:lpstr>
      <vt:lpstr>Plan for today</vt:lpstr>
      <vt:lpstr>Plan for today</vt:lpstr>
      <vt:lpstr>How many users and objects?</vt:lpstr>
      <vt:lpstr>How much data?</vt:lpstr>
      <vt:lpstr>How much computation?</vt:lpstr>
      <vt:lpstr>Why should I care?</vt:lpstr>
      <vt:lpstr>Plan for today</vt:lpstr>
      <vt:lpstr>Scaling up</vt:lpstr>
      <vt:lpstr>Clusters</vt:lpstr>
      <vt:lpstr>Power and cooling</vt:lpstr>
      <vt:lpstr>Scaling up</vt:lpstr>
      <vt:lpstr>What does a data center look like?</vt:lpstr>
      <vt:lpstr>What’s in a data center?</vt:lpstr>
      <vt:lpstr>What’s in a data center?</vt:lpstr>
      <vt:lpstr>What’s in a data center?</vt:lpstr>
      <vt:lpstr>What’s in a data center?</vt:lpstr>
      <vt:lpstr>Energy matters!</vt:lpstr>
      <vt:lpstr>Scaling up</vt:lpstr>
      <vt:lpstr>Global distribution</vt:lpstr>
      <vt:lpstr>Plan for today</vt:lpstr>
      <vt:lpstr>Problem #1: Difficult to dimension</vt:lpstr>
      <vt:lpstr>Problem #2: Expensive</vt:lpstr>
      <vt:lpstr>Problem #3: Difficult to scale </vt:lpstr>
      <vt:lpstr>Recap: Computing at scale</vt:lpstr>
      <vt:lpstr>Plan for today</vt:lpstr>
      <vt:lpstr>The power plant analogy</vt:lpstr>
      <vt:lpstr>Scaling the power plant</vt:lpstr>
      <vt:lpstr>Metered usage model</vt:lpstr>
      <vt:lpstr>Why is this a good thing?</vt:lpstr>
      <vt:lpstr>What is cloud computing?</vt:lpstr>
      <vt:lpstr>What is cloud computing?</vt:lpstr>
      <vt:lpstr>So what is it, really?</vt:lpstr>
      <vt:lpstr>Other terms you may have heard</vt:lpstr>
      <vt:lpstr>Plan for today</vt:lpstr>
      <vt:lpstr>Model 1</vt:lpstr>
      <vt:lpstr>Model 2</vt:lpstr>
      <vt:lpstr>Management Costs</vt:lpstr>
      <vt:lpstr>Model 3</vt:lpstr>
      <vt:lpstr>Model 4</vt:lpstr>
      <vt:lpstr>Model 5</vt:lpstr>
      <vt:lpstr>Model 6</vt:lpstr>
      <vt:lpstr>Model 7</vt:lpstr>
      <vt:lpstr>Cloud computing is a business model</vt:lpstr>
      <vt:lpstr>Plan for today</vt:lpstr>
      <vt:lpstr>Everything as a Service</vt:lpstr>
      <vt:lpstr>Software as a Service (SaaS)</vt:lpstr>
      <vt:lpstr>Platform as a Service (PaaS)</vt:lpstr>
      <vt:lpstr>Infrastructure as a Service (IaaS)</vt:lpstr>
      <vt:lpstr>Private/hybrid/community clouds</vt:lpstr>
      <vt:lpstr>Plan for today</vt:lpstr>
      <vt:lpstr>Examples of cloud applications</vt:lpstr>
      <vt:lpstr>Case study: </vt:lpstr>
      <vt:lpstr>Case study:</vt:lpstr>
      <vt:lpstr>Other examples</vt:lpstr>
      <vt:lpstr>Recap: Utility/cloud computing</vt:lpstr>
      <vt:lpstr>Is the cloud good for everything?</vt:lpstr>
      <vt:lpstr>Recap: Cloud applications</vt:lpstr>
      <vt:lpstr>Plan for today</vt:lpstr>
      <vt:lpstr>What is virtualization?</vt:lpstr>
      <vt:lpstr>What is virtualization?</vt:lpstr>
      <vt:lpstr>How does it work?</vt:lpstr>
      <vt:lpstr>Benefit: Migration</vt:lpstr>
      <vt:lpstr>Benefit: Time sharing</vt:lpstr>
      <vt:lpstr>Benefit and challenge: Isolation</vt:lpstr>
      <vt:lpstr>Recap: Virtualization in the cloud</vt:lpstr>
      <vt:lpstr>Plan for today</vt:lpstr>
      <vt:lpstr>10 obstacles and opportunities</vt:lpstr>
      <vt:lpstr>10 obstacles and opportunities</vt:lpstr>
      <vt:lpstr>10 obstacles and opportunities</vt:lpstr>
      <vt:lpstr>10 obstacles and opportunities</vt:lpstr>
      <vt:lpstr>Plan for today</vt:lpstr>
      <vt:lpstr>Any questions?</vt:lpstr>
      <vt:lpstr>Stay tuned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Cloud</dc:title>
  <dc:subject>INGI2145 Cloud Computing</dc:subject>
  <dc:creator>Marco Canini</dc:creator>
  <cp:keywords/>
  <dc:description/>
  <cp:lastModifiedBy>Marco Canini</cp:lastModifiedBy>
  <cp:revision>4386</cp:revision>
  <dcterms:created xsi:type="dcterms:W3CDTF">1999-05-23T11:18:07Z</dcterms:created>
  <dcterms:modified xsi:type="dcterms:W3CDTF">2015-09-17T11:48:07Z</dcterms:modified>
  <cp:category/>
</cp:coreProperties>
</file>